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39"/>
  </p:notesMasterIdLst>
  <p:sldIdLst>
    <p:sldId id="450" r:id="rId2"/>
    <p:sldId id="488" r:id="rId3"/>
    <p:sldId id="276" r:id="rId4"/>
    <p:sldId id="485" r:id="rId5"/>
    <p:sldId id="484" r:id="rId6"/>
    <p:sldId id="352" r:id="rId7"/>
    <p:sldId id="330" r:id="rId8"/>
    <p:sldId id="280" r:id="rId9"/>
    <p:sldId id="282" r:id="rId10"/>
    <p:sldId id="284" r:id="rId11"/>
    <p:sldId id="285" r:id="rId12"/>
    <p:sldId id="290" r:id="rId13"/>
    <p:sldId id="291" r:id="rId14"/>
    <p:sldId id="292" r:id="rId15"/>
    <p:sldId id="466" r:id="rId16"/>
    <p:sldId id="468" r:id="rId17"/>
    <p:sldId id="467" r:id="rId18"/>
    <p:sldId id="383" r:id="rId19"/>
    <p:sldId id="299" r:id="rId20"/>
    <p:sldId id="339" r:id="rId21"/>
    <p:sldId id="300" r:id="rId22"/>
    <p:sldId id="470" r:id="rId23"/>
    <p:sldId id="442" r:id="rId24"/>
    <p:sldId id="489" r:id="rId25"/>
    <p:sldId id="427" r:id="rId26"/>
    <p:sldId id="448" r:id="rId27"/>
    <p:sldId id="429" r:id="rId28"/>
    <p:sldId id="425" r:id="rId29"/>
    <p:sldId id="432" r:id="rId30"/>
    <p:sldId id="473" r:id="rId31"/>
    <p:sldId id="434" r:id="rId32"/>
    <p:sldId id="435" r:id="rId33"/>
    <p:sldId id="433" r:id="rId34"/>
    <p:sldId id="436" r:id="rId35"/>
    <p:sldId id="490" r:id="rId36"/>
    <p:sldId id="438" r:id="rId37"/>
    <p:sldId id="475" r:id="rId3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NI-Times" pitchFamily="2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NI-Times" pitchFamily="2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NI-Times" pitchFamily="2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NI-Times" pitchFamily="2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NI-Times" pitchFamily="2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VNI-Times" pitchFamily="2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VNI-Times" pitchFamily="2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VNI-Times" pitchFamily="2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VNI-Times" pitchFamily="2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00FF"/>
    <a:srgbClr val="FF0066"/>
    <a:srgbClr val="66FFFF"/>
    <a:srgbClr val="FF6600"/>
    <a:srgbClr val="008000"/>
    <a:srgbClr val="FFFF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9" autoAdjust="0"/>
    <p:restoredTop sz="94679" autoAdjust="0"/>
  </p:normalViewPr>
  <p:slideViewPr>
    <p:cSldViewPr>
      <p:cViewPr varScale="1">
        <p:scale>
          <a:sx n="78" d="100"/>
          <a:sy n="78" d="100"/>
        </p:scale>
        <p:origin x="1603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9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024" units="cm"/>
          <inkml:channel name="Y" type="integer" max="768" units="cm"/>
        </inkml:traceFormat>
        <inkml:channelProperties>
          <inkml:channelProperty channel="X" name="resolution" value="32" units="1/cm"/>
          <inkml:channelProperty channel="Y" name="resolution" value="32" units="1/cm"/>
        </inkml:channelProperties>
      </inkml:inkSource>
      <inkml:timestamp xml:id="ts0" timeString="2007-04-09T02:36:52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fitToCurve" value="1"/>
    </inkml:brush>
  </inkml:definitions>
  <inkml:trace contextRef="#ctx0" brushRef="#br0">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024" units="cm"/>
          <inkml:channel name="Y" type="integer" max="768" units="cm"/>
        </inkml:traceFormat>
        <inkml:channelProperties>
          <inkml:channelProperty channel="X" name="resolution" value="32" units="1/cm"/>
          <inkml:channelProperty channel="Y" name="resolution" value="32" units="1/cm"/>
        </inkml:channelProperties>
      </inkml:inkSource>
      <inkml:timestamp xml:id="ts0" timeString="2007-04-09T02:36:52"/>
    </inkml:context>
    <inkml:brush xml:id="br0">
      <inkml:brushProperty name="width" value="0.09701" units="cm"/>
      <inkml:brushProperty name="height" value="0.09701" units="cm"/>
      <inkml:brushProperty name="color" value="#FF0000"/>
      <inkml:brushProperty name="fitToCurve" value="1"/>
    </inkml:brush>
  </inkml:definitions>
  <inkml:trace contextRef="#ctx0" brushRef="#br0">0 0</inkml:trace>
</inkml:ink>
</file>

<file path=ppt/media/audio1.wav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4.jpeg>
</file>

<file path=ppt/media/image5.png>
</file>

<file path=ppt/media/image50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fld id="{57F29821-5C56-4290-BE86-3B94BACE20B1}" type="datetimeFigureOut">
              <a:rPr lang="en-US"/>
              <a:t>5/15/2023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0" hangingPunct="0">
              <a:defRPr sz="1200">
                <a:cs typeface="+mn-cs"/>
              </a:defRPr>
            </a:lvl1pPr>
          </a:lstStyle>
          <a:p>
            <a:pPr>
              <a:defRPr/>
            </a:pPr>
            <a:fld id="{141F6D6F-802D-41F1-8576-8F2E8C659BFA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C50601A-B2F7-4E68-A2FE-15F2317764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39269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AF6B280-9048-4952-A4AE-958640C50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096428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252C015-01C2-4BD7-85E2-573EC980D6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729612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DDC83F6-5771-4A07-ABAD-57D981B84E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207638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AA2A44F-F497-443D-9C47-DE39F618E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40375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9F81AC-0099-4098-B9F6-B74CE4F84B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743617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8C35350-9C56-4E76-BC77-4830D9B885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503008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567B9ED-93A9-4CD3-8C3F-EE4B455E3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31632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553485-E743-4B21-B47D-41A6483B7B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064322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BBB5418-C594-4FE3-B1AD-0F3CC0B9F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322559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F6466AD-F92B-4E77-A9F6-4A881E3FAB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660845"/>
      </p:ext>
    </p:extLst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F2A63F6-364E-4FDB-8C4A-EB4DADF028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833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blinds dir="vert"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customXml" Target="../ink/ink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ontent Placeholder 2"/>
          <p:cNvSpPr>
            <a:spLocks noGrp="1"/>
          </p:cNvSpPr>
          <p:nvPr>
            <p:ph idx="1"/>
          </p:nvPr>
        </p:nvSpPr>
        <p:spPr>
          <a:xfrm>
            <a:off x="609600" y="838200"/>
            <a:ext cx="8229600" cy="2133600"/>
          </a:xfrm>
        </p:spPr>
        <p:txBody>
          <a:bodyPr>
            <a:normAutofit/>
          </a:bodyPr>
          <a:lstStyle/>
          <a:p>
            <a:pPr algn="ctr">
              <a:buFont typeface="Wingdings" panose="05000000000000000000" pitchFamily="2" charset="2"/>
              <a:buNone/>
            </a:pPr>
            <a:r>
              <a:rPr lang="en-US" sz="6000" b="1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GIẢI PHẪU SINH LÝ THẬN NIỆU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953000" y="4724400"/>
            <a:ext cx="3657600" cy="5334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sz="24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GV</a:t>
            </a:r>
            <a:r>
              <a:rPr kumimoji="0" lang="en-US" sz="2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kumimoji="0" lang="en-US" sz="2400" b="1" i="0" u="none" strike="noStrike" cap="none" normalizeH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2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kumimoji="0" lang="en-US" sz="2400" b="1" i="0" u="none" strike="noStrike" cap="none" normalizeH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2400" b="1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Khánh</a:t>
            </a:r>
            <a:r>
              <a:rPr kumimoji="0" lang="en-US" sz="24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sz="2400" b="1" i="0" u="none" strike="noStrike" cap="none" normalizeH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Phú</a:t>
            </a:r>
            <a:endParaRPr kumimoji="0" lang="en-US" sz="24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306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457200" y="-1524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</a:p>
        </p:txBody>
      </p:sp>
      <p:pic>
        <p:nvPicPr>
          <p:cNvPr id="30723" name="Picture 3" descr="TH--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512" y="2243931"/>
            <a:ext cx="3228975" cy="3514725"/>
          </a:xfrm>
        </p:spPr>
      </p:pic>
      <p:sp>
        <p:nvSpPr>
          <p:cNvPr id="36868" name="Line 5"/>
          <p:cNvSpPr>
            <a:spLocks noChangeShapeType="1"/>
          </p:cNvSpPr>
          <p:nvPr/>
        </p:nvSpPr>
        <p:spPr bwMode="auto">
          <a:xfrm flipH="1" flipV="1">
            <a:off x="2667000" y="2971800"/>
            <a:ext cx="2057400" cy="1447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69" name="Line 6"/>
          <p:cNvSpPr>
            <a:spLocks noChangeShapeType="1"/>
          </p:cNvSpPr>
          <p:nvPr/>
        </p:nvSpPr>
        <p:spPr bwMode="auto">
          <a:xfrm flipH="1" flipV="1">
            <a:off x="1752600" y="4114800"/>
            <a:ext cx="2286000" cy="762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70" name="Line 7"/>
          <p:cNvSpPr>
            <a:spLocks noChangeShapeType="1"/>
          </p:cNvSpPr>
          <p:nvPr/>
        </p:nvSpPr>
        <p:spPr bwMode="auto">
          <a:xfrm flipH="1" flipV="1">
            <a:off x="2133600" y="5181600"/>
            <a:ext cx="3276600" cy="685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71" name="Rectangle 8"/>
          <p:cNvSpPr>
            <a:spLocks noChangeArrowheads="1"/>
          </p:cNvSpPr>
          <p:nvPr/>
        </p:nvSpPr>
        <p:spPr bwMode="auto">
          <a:xfrm>
            <a:off x="1600200" y="24384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ĐM THẬN</a:t>
            </a:r>
          </a:p>
        </p:txBody>
      </p:sp>
      <p:sp>
        <p:nvSpPr>
          <p:cNvPr id="36872" name="Rectangle 9"/>
          <p:cNvSpPr>
            <a:spLocks noChangeArrowheads="1"/>
          </p:cNvSpPr>
          <p:nvPr/>
        </p:nvSpPr>
        <p:spPr bwMode="auto">
          <a:xfrm>
            <a:off x="533400" y="36576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TM THẬN</a:t>
            </a:r>
          </a:p>
        </p:txBody>
      </p:sp>
      <p:sp>
        <p:nvSpPr>
          <p:cNvPr id="36873" name="Rectangle 10"/>
          <p:cNvSpPr>
            <a:spLocks noChangeArrowheads="1"/>
          </p:cNvSpPr>
          <p:nvPr/>
        </p:nvSpPr>
        <p:spPr bwMode="auto">
          <a:xfrm>
            <a:off x="990600" y="46482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ĐM CHỦ</a:t>
            </a:r>
          </a:p>
        </p:txBody>
      </p:sp>
      <p:sp>
        <p:nvSpPr>
          <p:cNvPr id="30730" name="Text Box 12"/>
          <p:cNvSpPr txBox="1">
            <a:spLocks noChangeArrowheads="1"/>
          </p:cNvSpPr>
          <p:nvPr/>
        </p:nvSpPr>
        <p:spPr bwMode="auto">
          <a:xfrm>
            <a:off x="685799" y="990600"/>
            <a:ext cx="266700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ĐỘNG MẠCH THẬN:</a:t>
            </a:r>
          </a:p>
        </p:txBody>
      </p:sp>
      <p:sp>
        <p:nvSpPr>
          <p:cNvPr id="30731" name="Text Box 13"/>
          <p:cNvSpPr txBox="1">
            <a:spLocks noChangeArrowheads="1"/>
          </p:cNvSpPr>
          <p:nvPr/>
        </p:nvSpPr>
        <p:spPr bwMode="auto">
          <a:xfrm>
            <a:off x="5394325" y="3940175"/>
            <a:ext cx="533400" cy="336550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</a:ln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sz="160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TLI</a:t>
            </a: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8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8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68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68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68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68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8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8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8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68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68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68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68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8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68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8" grpId="0" animBg="1"/>
      <p:bldP spid="36869" grpId="0" animBg="1"/>
      <p:bldP spid="36870" grpId="0" animBg="1"/>
      <p:bldP spid="36871" grpId="0"/>
      <p:bldP spid="36872" grpId="0"/>
      <p:bldP spid="3687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33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457200" y="-1524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tx1"/>
                </a:solidFill>
              </a:rPr>
              <a:t>THẬN</a:t>
            </a:r>
          </a:p>
        </p:txBody>
      </p:sp>
      <p:pic>
        <p:nvPicPr>
          <p:cNvPr id="31747" name="Picture 3" descr="TH-N-7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275" y="2520156"/>
            <a:ext cx="2457450" cy="2962275"/>
          </a:xfrm>
        </p:spPr>
      </p:pic>
      <p:sp>
        <p:nvSpPr>
          <p:cNvPr id="31748" name="Text Box 4"/>
          <p:cNvSpPr txBox="1">
            <a:spLocks noChangeArrowheads="1"/>
          </p:cNvSpPr>
          <p:nvPr/>
        </p:nvSpPr>
        <p:spPr bwMode="auto">
          <a:xfrm>
            <a:off x="1295399" y="1066799"/>
            <a:ext cx="2047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dirty="0">
                <a:latin typeface="Garamond" panose="02020404030301010803" pitchFamily="18" charset="0"/>
              </a:rPr>
              <a:t>ĐỘNG MẠCH THẬN:</a:t>
            </a:r>
          </a:p>
        </p:txBody>
      </p:sp>
      <p:sp>
        <p:nvSpPr>
          <p:cNvPr id="37893" name="Text Box 13"/>
          <p:cNvSpPr txBox="1">
            <a:spLocks noChangeArrowheads="1"/>
          </p:cNvSpPr>
          <p:nvPr/>
        </p:nvSpPr>
        <p:spPr bwMode="auto">
          <a:xfrm>
            <a:off x="695324" y="4448175"/>
            <a:ext cx="24288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/>
              <a:t>ÑM  PHAÂN THUØY</a:t>
            </a:r>
          </a:p>
        </p:txBody>
      </p:sp>
      <p:sp>
        <p:nvSpPr>
          <p:cNvPr id="37894" name="Line 14"/>
          <p:cNvSpPr>
            <a:spLocks noChangeShapeType="1"/>
          </p:cNvSpPr>
          <p:nvPr/>
        </p:nvSpPr>
        <p:spPr bwMode="auto">
          <a:xfrm flipV="1">
            <a:off x="2514600" y="3352800"/>
            <a:ext cx="1828800" cy="1143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895" name="Text Box 15"/>
          <p:cNvSpPr txBox="1">
            <a:spLocks noChangeArrowheads="1"/>
          </p:cNvSpPr>
          <p:nvPr/>
        </p:nvSpPr>
        <p:spPr bwMode="auto">
          <a:xfrm>
            <a:off x="609600" y="3581399"/>
            <a:ext cx="14970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dirty="0"/>
              <a:t>ÑM THAÄN</a:t>
            </a:r>
          </a:p>
        </p:txBody>
      </p:sp>
      <p:sp>
        <p:nvSpPr>
          <p:cNvPr id="37896" name="Line 16"/>
          <p:cNvSpPr>
            <a:spLocks noChangeShapeType="1"/>
          </p:cNvSpPr>
          <p:nvPr/>
        </p:nvSpPr>
        <p:spPr bwMode="auto">
          <a:xfrm flipV="1">
            <a:off x="2106612" y="3581400"/>
            <a:ext cx="1017587" cy="12168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897" name="Text Box 17"/>
          <p:cNvSpPr txBox="1">
            <a:spLocks noChangeArrowheads="1"/>
          </p:cNvSpPr>
          <p:nvPr/>
        </p:nvSpPr>
        <p:spPr bwMode="auto">
          <a:xfrm>
            <a:off x="695324" y="5562600"/>
            <a:ext cx="19716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dirty="0"/>
              <a:t>ÑM GIAN THUØY</a:t>
            </a:r>
          </a:p>
        </p:txBody>
      </p:sp>
      <p:sp>
        <p:nvSpPr>
          <p:cNvPr id="37898" name="Line 18"/>
          <p:cNvSpPr>
            <a:spLocks noChangeShapeType="1"/>
          </p:cNvSpPr>
          <p:nvPr/>
        </p:nvSpPr>
        <p:spPr bwMode="auto">
          <a:xfrm flipV="1">
            <a:off x="2754312" y="2895600"/>
            <a:ext cx="2732087" cy="26670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899" name="Line 19"/>
          <p:cNvSpPr>
            <a:spLocks noChangeShapeType="1"/>
          </p:cNvSpPr>
          <p:nvPr/>
        </p:nvSpPr>
        <p:spPr bwMode="auto">
          <a:xfrm>
            <a:off x="4419600" y="3962400"/>
            <a:ext cx="1524000" cy="228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00" name="Text Box 20"/>
          <p:cNvSpPr txBox="1">
            <a:spLocks noChangeArrowheads="1"/>
          </p:cNvSpPr>
          <p:nvPr/>
        </p:nvSpPr>
        <p:spPr bwMode="auto">
          <a:xfrm>
            <a:off x="7299325" y="2314575"/>
            <a:ext cx="18859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/>
              <a:t>CAÙC ÑM CUNG</a:t>
            </a:r>
          </a:p>
        </p:txBody>
      </p:sp>
      <p:sp>
        <p:nvSpPr>
          <p:cNvPr id="37901" name="Line 21"/>
          <p:cNvSpPr>
            <a:spLocks noChangeShapeType="1"/>
          </p:cNvSpPr>
          <p:nvPr/>
        </p:nvSpPr>
        <p:spPr bwMode="auto">
          <a:xfrm flipH="1" flipV="1">
            <a:off x="6172200" y="2362200"/>
            <a:ext cx="1066800" cy="2286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7902" name="Line 22"/>
          <p:cNvSpPr>
            <a:spLocks noChangeShapeType="1"/>
          </p:cNvSpPr>
          <p:nvPr/>
        </p:nvSpPr>
        <p:spPr bwMode="auto">
          <a:xfrm flipH="1">
            <a:off x="6553200" y="2590800"/>
            <a:ext cx="6858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1759" name="Text Box 23"/>
          <p:cNvSpPr txBox="1">
            <a:spLocks noChangeArrowheads="1"/>
          </p:cNvSpPr>
          <p:nvPr/>
        </p:nvSpPr>
        <p:spPr bwMode="auto">
          <a:xfrm>
            <a:off x="7391400" y="3886200"/>
            <a:ext cx="184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endParaRPr lang="en-US"/>
          </a:p>
        </p:txBody>
      </p:sp>
      <p:sp>
        <p:nvSpPr>
          <p:cNvPr id="37904" name="Text Box 24"/>
          <p:cNvSpPr txBox="1">
            <a:spLocks noChangeArrowheads="1"/>
          </p:cNvSpPr>
          <p:nvPr/>
        </p:nvSpPr>
        <p:spPr bwMode="auto">
          <a:xfrm>
            <a:off x="7223125" y="3914775"/>
            <a:ext cx="1863725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/>
              <a:t>CAÙC ÑM GIAN </a:t>
            </a:r>
          </a:p>
          <a:p>
            <a:r>
              <a:rPr lang="en-US"/>
              <a:t>TIEÅU THUØY</a:t>
            </a:r>
          </a:p>
        </p:txBody>
      </p:sp>
      <p:sp>
        <p:nvSpPr>
          <p:cNvPr id="37905" name="Line 25"/>
          <p:cNvSpPr>
            <a:spLocks noChangeShapeType="1"/>
          </p:cNvSpPr>
          <p:nvPr/>
        </p:nvSpPr>
        <p:spPr bwMode="auto">
          <a:xfrm flipH="1">
            <a:off x="6858000" y="4114800"/>
            <a:ext cx="381000" cy="152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8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8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8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78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8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8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78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78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78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78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78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78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78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78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8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78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78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78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78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78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78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79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79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79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79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79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79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79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79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79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79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79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79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379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79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79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3" grpId="0"/>
      <p:bldP spid="37894" grpId="0" animBg="1"/>
      <p:bldP spid="37895" grpId="0"/>
      <p:bldP spid="37896" grpId="0" animBg="1"/>
      <p:bldP spid="37897" grpId="0"/>
      <p:bldP spid="37898" grpId="0" animBg="1"/>
      <p:bldP spid="37899" grpId="0" animBg="1"/>
      <p:bldP spid="37900" grpId="0"/>
      <p:bldP spid="37901" grpId="0" animBg="1"/>
      <p:bldP spid="37902" grpId="0" animBg="1"/>
      <p:bldP spid="37904" grpId="0"/>
      <p:bldP spid="3790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NIỆU QUẢN </a:t>
            </a:r>
          </a:p>
        </p:txBody>
      </p:sp>
      <p:pic>
        <p:nvPicPr>
          <p:cNvPr id="36866" name="Picture 2" descr="nq-1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339" y="1825625"/>
            <a:ext cx="2147321" cy="4351338"/>
          </a:xfrm>
        </p:spPr>
      </p:pic>
      <p:sp>
        <p:nvSpPr>
          <p:cNvPr id="36867" name="Line 4"/>
          <p:cNvSpPr>
            <a:spLocks noChangeShapeType="1"/>
          </p:cNvSpPr>
          <p:nvPr/>
        </p:nvSpPr>
        <p:spPr bwMode="auto">
          <a:xfrm flipH="1">
            <a:off x="6248400" y="4191000"/>
            <a:ext cx="609600" cy="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68" name="Line 6"/>
          <p:cNvSpPr>
            <a:spLocks noChangeShapeType="1"/>
          </p:cNvSpPr>
          <p:nvPr/>
        </p:nvSpPr>
        <p:spPr bwMode="auto">
          <a:xfrm flipH="1">
            <a:off x="5562600" y="2971800"/>
            <a:ext cx="533400" cy="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69" name="Line 7"/>
          <p:cNvSpPr>
            <a:spLocks noChangeShapeType="1"/>
          </p:cNvSpPr>
          <p:nvPr/>
        </p:nvSpPr>
        <p:spPr bwMode="auto">
          <a:xfrm flipH="1">
            <a:off x="6324600" y="5410200"/>
            <a:ext cx="609600" cy="7620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70" name="Rectangle 9"/>
          <p:cNvSpPr>
            <a:spLocks noChangeArrowheads="1"/>
          </p:cNvSpPr>
          <p:nvPr/>
        </p:nvSpPr>
        <p:spPr bwMode="auto">
          <a:xfrm>
            <a:off x="4572000" y="25146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</a:p>
        </p:txBody>
      </p:sp>
      <p:sp>
        <p:nvSpPr>
          <p:cNvPr id="36871" name="Rectangle 10"/>
          <p:cNvSpPr>
            <a:spLocks noChangeArrowheads="1"/>
          </p:cNvSpPr>
          <p:nvPr/>
        </p:nvSpPr>
        <p:spPr bwMode="auto">
          <a:xfrm>
            <a:off x="5181600" y="50292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NIỆU QUẢN</a:t>
            </a:r>
          </a:p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ĐOẠN CHẬU</a:t>
            </a:r>
          </a:p>
        </p:txBody>
      </p:sp>
      <p:sp>
        <p:nvSpPr>
          <p:cNvPr id="36872" name="Rectangle 11"/>
          <p:cNvSpPr>
            <a:spLocks noChangeArrowheads="1"/>
          </p:cNvSpPr>
          <p:nvPr/>
        </p:nvSpPr>
        <p:spPr bwMode="auto">
          <a:xfrm>
            <a:off x="5181600" y="38100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NIỆU QUẢN </a:t>
            </a:r>
          </a:p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ĐOẠN BỤNG</a:t>
            </a:r>
          </a:p>
        </p:txBody>
      </p:sp>
      <p:sp>
        <p:nvSpPr>
          <p:cNvPr id="36873" name="Line 13"/>
          <p:cNvSpPr>
            <a:spLocks noChangeShapeType="1"/>
          </p:cNvSpPr>
          <p:nvPr/>
        </p:nvSpPr>
        <p:spPr bwMode="auto">
          <a:xfrm flipH="1">
            <a:off x="6324600" y="6324600"/>
            <a:ext cx="914400" cy="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74" name="Rectangle 14"/>
          <p:cNvSpPr>
            <a:spLocks noChangeArrowheads="1"/>
          </p:cNvSpPr>
          <p:nvPr/>
        </p:nvSpPr>
        <p:spPr bwMode="auto">
          <a:xfrm>
            <a:off x="5410200" y="57150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BÀNG QUANG</a:t>
            </a:r>
          </a:p>
        </p:txBody>
      </p:sp>
      <p:pic>
        <p:nvPicPr>
          <p:cNvPr id="36875" name="Picture 15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613" y="1752600"/>
            <a:ext cx="4186237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76" name="Line 16"/>
          <p:cNvSpPr>
            <a:spLocks noChangeShapeType="1"/>
          </p:cNvSpPr>
          <p:nvPr/>
        </p:nvSpPr>
        <p:spPr bwMode="auto">
          <a:xfrm flipV="1">
            <a:off x="2743200" y="4724400"/>
            <a:ext cx="1219200" cy="381000"/>
          </a:xfrm>
          <a:prstGeom prst="line">
            <a:avLst/>
          </a:prstGeom>
          <a:noFill/>
          <a:ln w="38100">
            <a:solidFill>
              <a:schemeClr val="bg2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6" name="Title 1"/>
          <p:cNvSpPr>
            <a:spLocks noGrp="1"/>
          </p:cNvSpPr>
          <p:nvPr>
            <p:ph type="title"/>
          </p:nvPr>
        </p:nvSpPr>
        <p:spPr>
          <a:xfrm>
            <a:off x="381000" y="-76200"/>
            <a:ext cx="8229600" cy="1143000"/>
          </a:xfrm>
        </p:spPr>
        <p:txBody>
          <a:bodyPr/>
          <a:lstStyle/>
          <a:p>
            <a:r>
              <a:rPr lang="en-US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NIỆU QUẢN </a:t>
            </a:r>
          </a:p>
        </p:txBody>
      </p:sp>
      <p:pic>
        <p:nvPicPr>
          <p:cNvPr id="38914" name="Picture 3" descr="NQ-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14725" y="571500"/>
            <a:ext cx="3190875" cy="6210300"/>
          </a:xfrm>
        </p:spPr>
      </p:pic>
      <p:sp>
        <p:nvSpPr>
          <p:cNvPr id="38915" name="Line 4"/>
          <p:cNvSpPr>
            <a:spLocks noChangeShapeType="1"/>
          </p:cNvSpPr>
          <p:nvPr/>
        </p:nvSpPr>
        <p:spPr bwMode="auto">
          <a:xfrm flipV="1">
            <a:off x="5486400" y="1752600"/>
            <a:ext cx="762000" cy="45720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16" name="Line 5"/>
          <p:cNvSpPr>
            <a:spLocks noChangeShapeType="1"/>
          </p:cNvSpPr>
          <p:nvPr/>
        </p:nvSpPr>
        <p:spPr bwMode="auto">
          <a:xfrm flipH="1" flipV="1">
            <a:off x="4114800" y="4191000"/>
            <a:ext cx="1447800" cy="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17" name="Line 6"/>
          <p:cNvSpPr>
            <a:spLocks noChangeShapeType="1"/>
          </p:cNvSpPr>
          <p:nvPr/>
        </p:nvSpPr>
        <p:spPr bwMode="auto">
          <a:xfrm flipH="1" flipV="1">
            <a:off x="5105400" y="6477000"/>
            <a:ext cx="1295400" cy="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18" name="Rectangle 7"/>
          <p:cNvSpPr>
            <a:spLocks noChangeArrowheads="1"/>
          </p:cNvSpPr>
          <p:nvPr/>
        </p:nvSpPr>
        <p:spPr bwMode="auto">
          <a:xfrm>
            <a:off x="7239000" y="12192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BỂ THẬN- NIỆU QUẢN</a:t>
            </a:r>
          </a:p>
        </p:txBody>
      </p:sp>
      <p:sp>
        <p:nvSpPr>
          <p:cNvPr id="38919" name="Rectangle 8"/>
          <p:cNvSpPr>
            <a:spLocks noChangeArrowheads="1"/>
          </p:cNvSpPr>
          <p:nvPr/>
        </p:nvSpPr>
        <p:spPr bwMode="auto">
          <a:xfrm>
            <a:off x="1981200" y="37338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 NIỆU QUẢN- BÓ MẠCH CHẬU</a:t>
            </a:r>
          </a:p>
        </p:txBody>
      </p:sp>
      <p:sp>
        <p:nvSpPr>
          <p:cNvPr id="38920" name="Rectangle 9"/>
          <p:cNvSpPr>
            <a:spLocks noChangeArrowheads="1"/>
          </p:cNvSpPr>
          <p:nvPr/>
        </p:nvSpPr>
        <p:spPr bwMode="auto">
          <a:xfrm>
            <a:off x="3124200" y="60198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 NIỆU QUẢN- BÀNG QUANG</a:t>
            </a:r>
          </a:p>
        </p:txBody>
      </p:sp>
      <p:sp>
        <p:nvSpPr>
          <p:cNvPr id="38921" name="AutoShape 11"/>
          <p:cNvSpPr/>
          <p:nvPr/>
        </p:nvSpPr>
        <p:spPr bwMode="auto">
          <a:xfrm>
            <a:off x="5715000" y="2286000"/>
            <a:ext cx="457200" cy="1828800"/>
          </a:xfrm>
          <a:prstGeom prst="rightBrace">
            <a:avLst>
              <a:gd name="adj1" fmla="val 33333"/>
              <a:gd name="adj2" fmla="val 50000"/>
            </a:avLst>
          </a:prstGeom>
          <a:noFill/>
          <a:ln w="3810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922" name="Line 12"/>
          <p:cNvSpPr>
            <a:spLocks noChangeShapeType="1"/>
          </p:cNvSpPr>
          <p:nvPr/>
        </p:nvSpPr>
        <p:spPr bwMode="auto">
          <a:xfrm>
            <a:off x="6172200" y="3200400"/>
            <a:ext cx="533400" cy="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8923" name="AutoShape 13"/>
          <p:cNvSpPr/>
          <p:nvPr/>
        </p:nvSpPr>
        <p:spPr bwMode="auto">
          <a:xfrm>
            <a:off x="6400800" y="4191000"/>
            <a:ext cx="381000" cy="2286000"/>
          </a:xfrm>
          <a:prstGeom prst="rightBrace">
            <a:avLst>
              <a:gd name="adj1" fmla="val 50000"/>
              <a:gd name="adj2" fmla="val 50000"/>
            </a:avLst>
          </a:prstGeom>
          <a:noFill/>
          <a:ln w="3810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924" name="Rectangle 14"/>
          <p:cNvSpPr>
            <a:spLocks noChangeArrowheads="1"/>
          </p:cNvSpPr>
          <p:nvPr/>
        </p:nvSpPr>
        <p:spPr bwMode="auto">
          <a:xfrm>
            <a:off x="7086600" y="25908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ĐOẠN BỤNG</a:t>
            </a:r>
          </a:p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10-12 cm</a:t>
            </a:r>
          </a:p>
        </p:txBody>
      </p:sp>
      <p:sp>
        <p:nvSpPr>
          <p:cNvPr id="38925" name="Rectangle 15"/>
          <p:cNvSpPr>
            <a:spLocks noChangeArrowheads="1"/>
          </p:cNvSpPr>
          <p:nvPr/>
        </p:nvSpPr>
        <p:spPr bwMode="auto">
          <a:xfrm>
            <a:off x="7315200" y="48768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ĐOẠN CHẬU</a:t>
            </a:r>
          </a:p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13-15 cm</a:t>
            </a: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7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6096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NIỆU QUẢN </a:t>
            </a:r>
          </a:p>
        </p:txBody>
      </p:sp>
      <p:pic>
        <p:nvPicPr>
          <p:cNvPr id="40962" name="Picture 3" descr="NQ-5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265" y="1303439"/>
            <a:ext cx="3885762" cy="4351338"/>
          </a:xfrm>
        </p:spPr>
      </p:pic>
      <p:sp>
        <p:nvSpPr>
          <p:cNvPr id="499716" name="Line 4"/>
          <p:cNvSpPr>
            <a:spLocks noChangeShapeType="1"/>
          </p:cNvSpPr>
          <p:nvPr/>
        </p:nvSpPr>
        <p:spPr bwMode="auto">
          <a:xfrm flipV="1">
            <a:off x="6324600" y="2057400"/>
            <a:ext cx="914400" cy="22860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9717" name="Line 5"/>
          <p:cNvSpPr>
            <a:spLocks noChangeShapeType="1"/>
          </p:cNvSpPr>
          <p:nvPr/>
        </p:nvSpPr>
        <p:spPr bwMode="auto">
          <a:xfrm>
            <a:off x="5562600" y="4114800"/>
            <a:ext cx="1066800" cy="99060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9718" name="Line 6"/>
          <p:cNvSpPr>
            <a:spLocks noChangeShapeType="1"/>
          </p:cNvSpPr>
          <p:nvPr/>
        </p:nvSpPr>
        <p:spPr bwMode="auto">
          <a:xfrm>
            <a:off x="5638800" y="4648200"/>
            <a:ext cx="914400" cy="114300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9719" name="Line 7"/>
          <p:cNvSpPr>
            <a:spLocks noChangeShapeType="1"/>
          </p:cNvSpPr>
          <p:nvPr/>
        </p:nvSpPr>
        <p:spPr bwMode="auto">
          <a:xfrm flipH="1" flipV="1">
            <a:off x="2743200" y="2971800"/>
            <a:ext cx="1981200" cy="7620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9720" name="Line 8"/>
          <p:cNvSpPr>
            <a:spLocks noChangeShapeType="1"/>
          </p:cNvSpPr>
          <p:nvPr/>
        </p:nvSpPr>
        <p:spPr bwMode="auto">
          <a:xfrm flipH="1">
            <a:off x="3505200" y="5638800"/>
            <a:ext cx="1524000" cy="7620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9721" name="Line 9"/>
          <p:cNvSpPr>
            <a:spLocks noChangeShapeType="1"/>
          </p:cNvSpPr>
          <p:nvPr/>
        </p:nvSpPr>
        <p:spPr bwMode="auto">
          <a:xfrm>
            <a:off x="3733800" y="1981200"/>
            <a:ext cx="3505200" cy="7620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9722" name="Rectangle 10"/>
          <p:cNvSpPr>
            <a:spLocks noChangeArrowheads="1"/>
          </p:cNvSpPr>
          <p:nvPr/>
        </p:nvSpPr>
        <p:spPr bwMode="auto">
          <a:xfrm>
            <a:off x="1600200" y="25908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MẶT SAU</a:t>
            </a:r>
          </a:p>
          <a:p>
            <a:pPr algn="ctr" eaLnBrk="0" hangingPunct="0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BÀNG QUANG</a:t>
            </a:r>
          </a:p>
        </p:txBody>
      </p:sp>
      <p:sp>
        <p:nvSpPr>
          <p:cNvPr id="499723" name="Rectangle 11"/>
          <p:cNvSpPr>
            <a:spLocks noChangeArrowheads="1"/>
          </p:cNvSpPr>
          <p:nvPr/>
        </p:nvSpPr>
        <p:spPr bwMode="auto">
          <a:xfrm>
            <a:off x="7620000" y="16002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NIỆU QUẢN</a:t>
            </a:r>
          </a:p>
        </p:txBody>
      </p:sp>
      <p:sp>
        <p:nvSpPr>
          <p:cNvPr id="499724" name="Rectangle 12"/>
          <p:cNvSpPr>
            <a:spLocks noChangeArrowheads="1"/>
          </p:cNvSpPr>
          <p:nvPr/>
        </p:nvSpPr>
        <p:spPr bwMode="auto">
          <a:xfrm>
            <a:off x="2057400" y="52578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NIỆU ĐẠO</a:t>
            </a:r>
          </a:p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TIỀN LIỆT TUYẾN</a:t>
            </a:r>
          </a:p>
        </p:txBody>
      </p:sp>
      <p:sp>
        <p:nvSpPr>
          <p:cNvPr id="499725" name="Rectangle 13"/>
          <p:cNvSpPr>
            <a:spLocks noChangeArrowheads="1"/>
          </p:cNvSpPr>
          <p:nvPr/>
        </p:nvSpPr>
        <p:spPr bwMode="auto">
          <a:xfrm>
            <a:off x="7010400" y="46482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BÓNG TINH</a:t>
            </a:r>
          </a:p>
        </p:txBody>
      </p:sp>
      <p:sp>
        <p:nvSpPr>
          <p:cNvPr id="499726" name="Rectangle 14"/>
          <p:cNvSpPr>
            <a:spLocks noChangeArrowheads="1"/>
          </p:cNvSpPr>
          <p:nvPr/>
        </p:nvSpPr>
        <p:spPr bwMode="auto">
          <a:xfrm>
            <a:off x="6705600" y="55626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TÚI TINH</a:t>
            </a:r>
          </a:p>
        </p:txBody>
      </p:sp>
      <p:sp>
        <p:nvSpPr>
          <p:cNvPr id="40974" name="Rectangle 15"/>
          <p:cNvSpPr>
            <a:spLocks noChangeArrowheads="1"/>
          </p:cNvSpPr>
          <p:nvPr/>
        </p:nvSpPr>
        <p:spPr bwMode="auto">
          <a:xfrm>
            <a:off x="304800" y="503238"/>
            <a:ext cx="3429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hangingPunct="0"/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hangingPunct="0"/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NIỆU QUẢN ĐOẠN CHẬU:</a:t>
            </a:r>
          </a:p>
          <a:p>
            <a:pPr eaLnBrk="0" hangingPunct="0"/>
            <a:endParaRPr lang="en-US" sz="1600" u="sng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hangingPunct="0"/>
            <a:r>
              <a:rPr lang="en-US" sz="16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LIÊN </a:t>
            </a: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 PHÍA SAU (NAM):</a:t>
            </a:r>
          </a:p>
        </p:txBody>
      </p:sp>
      <p:sp>
        <p:nvSpPr>
          <p:cNvPr id="499728" name="Line 16"/>
          <p:cNvSpPr>
            <a:spLocks noChangeShapeType="1"/>
          </p:cNvSpPr>
          <p:nvPr/>
        </p:nvSpPr>
        <p:spPr bwMode="auto">
          <a:xfrm>
            <a:off x="6172200" y="3657600"/>
            <a:ext cx="838200" cy="7620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99729" name="Rectangle 17"/>
          <p:cNvSpPr>
            <a:spLocks noChangeArrowheads="1"/>
          </p:cNvSpPr>
          <p:nvPr/>
        </p:nvSpPr>
        <p:spPr bwMode="auto">
          <a:xfrm>
            <a:off x="7620000" y="3505200"/>
            <a:ext cx="914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ỐNG DẪN TINH</a:t>
            </a:r>
          </a:p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BẮT CHÉO </a:t>
            </a:r>
          </a:p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PHÍA TRƯỚC</a:t>
            </a:r>
          </a:p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NIỆU QUẢN</a:t>
            </a:r>
          </a:p>
        </p:txBody>
      </p:sp>
      <p:cxnSp>
        <p:nvCxnSpPr>
          <p:cNvPr id="3" name="Straight Arrow Connector 2"/>
          <p:cNvCxnSpPr>
            <a:endCxn id="499726" idx="1"/>
          </p:cNvCxnSpPr>
          <p:nvPr/>
        </p:nvCxnSpPr>
        <p:spPr>
          <a:xfrm>
            <a:off x="4572000" y="5105400"/>
            <a:ext cx="21336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5105400" y="4800600"/>
            <a:ext cx="2209800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997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99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99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99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99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99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99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99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99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99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499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99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99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4997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997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997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499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997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997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9716" grpId="0" animBg="1"/>
      <p:bldP spid="499717" grpId="0" animBg="1"/>
      <p:bldP spid="499718" grpId="0" animBg="1"/>
      <p:bldP spid="499719" grpId="0" animBg="1"/>
      <p:bldP spid="499720" grpId="0" animBg="1"/>
      <p:bldP spid="499721" grpId="0" animBg="1"/>
      <p:bldP spid="499722" grpId="0"/>
      <p:bldP spid="499723" grpId="0"/>
      <p:bldP spid="499724" grpId="0"/>
      <p:bldP spid="499725" grpId="0"/>
      <p:bldP spid="499726" grpId="0"/>
      <p:bldP spid="499728" grpId="0" animBg="1"/>
      <p:bldP spid="4997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58" name="Picture 4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990600"/>
            <a:ext cx="5600700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59" name="Text Box 7"/>
          <p:cNvSpPr txBox="1">
            <a:spLocks noChangeArrowheads="1"/>
          </p:cNvSpPr>
          <p:nvPr/>
        </p:nvSpPr>
        <p:spPr bwMode="auto">
          <a:xfrm>
            <a:off x="990600" y="6019800"/>
            <a:ext cx="20574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sz="2000" dirty="0" err="1"/>
              <a:t>Baøng</a:t>
            </a:r>
            <a:r>
              <a:rPr lang="en-US" sz="2000" dirty="0"/>
              <a:t> </a:t>
            </a:r>
            <a:r>
              <a:rPr lang="en-US" sz="2000" dirty="0" err="1"/>
              <a:t>quang</a:t>
            </a:r>
            <a:endParaRPr lang="en-US" sz="2000" dirty="0"/>
          </a:p>
        </p:txBody>
      </p:sp>
      <p:sp>
        <p:nvSpPr>
          <p:cNvPr id="45060" name="Line 8"/>
          <p:cNvSpPr>
            <a:spLocks noChangeShapeType="1"/>
          </p:cNvSpPr>
          <p:nvPr/>
        </p:nvSpPr>
        <p:spPr bwMode="auto">
          <a:xfrm>
            <a:off x="1981200" y="6172200"/>
            <a:ext cx="2819400" cy="45720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" name="Title 1"/>
          <p:cNvSpPr txBox="1"/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 eaLnBrk="0" hangingPunct="0">
              <a:defRPr/>
            </a:pPr>
            <a:r>
              <a:rPr lang="en-US" sz="4400" kern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rPr>
              <a:t>BÀNG QUANG </a:t>
            </a:r>
            <a:endParaRPr lang="en-US" sz="4400" kern="0" dirty="0">
              <a:solidFill>
                <a:schemeClr val="tx2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06" name="Picture 3" descr="BQ-4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905000"/>
            <a:ext cx="4190999" cy="3605624"/>
          </a:xfrm>
        </p:spPr>
      </p:pic>
      <p:sp>
        <p:nvSpPr>
          <p:cNvPr id="47118" name="Rectangle 15"/>
          <p:cNvSpPr>
            <a:spLocks noChangeArrowheads="1"/>
          </p:cNvSpPr>
          <p:nvPr/>
        </p:nvSpPr>
        <p:spPr bwMode="auto">
          <a:xfrm>
            <a:off x="685800" y="990600"/>
            <a:ext cx="18288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hangingPunct="0"/>
            <a:r>
              <a:rPr lang="en-US" b="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HÌNH THỂ NGOÀI:</a:t>
            </a:r>
          </a:p>
        </p:txBody>
      </p:sp>
      <p:sp>
        <p:nvSpPr>
          <p:cNvPr id="47119" name="Text Box 16"/>
          <p:cNvSpPr txBox="1">
            <a:spLocks noChangeArrowheads="1"/>
          </p:cNvSpPr>
          <p:nvPr/>
        </p:nvSpPr>
        <p:spPr bwMode="auto">
          <a:xfrm>
            <a:off x="3352800" y="1295399"/>
            <a:ext cx="39624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dirty="0" err="1"/>
              <a:t>Laø</a:t>
            </a:r>
            <a:r>
              <a:rPr lang="en-US" dirty="0"/>
              <a:t> </a:t>
            </a:r>
            <a:r>
              <a:rPr lang="en-US" dirty="0" err="1"/>
              <a:t>khoái</a:t>
            </a:r>
            <a:r>
              <a:rPr lang="en-US" dirty="0"/>
              <a:t> </a:t>
            </a:r>
            <a:r>
              <a:rPr lang="en-US" dirty="0" err="1"/>
              <a:t>töù</a:t>
            </a:r>
            <a:r>
              <a:rPr lang="en-US" dirty="0"/>
              <a:t> </a:t>
            </a:r>
            <a:r>
              <a:rPr lang="en-US" dirty="0" err="1"/>
              <a:t>dieän</a:t>
            </a:r>
            <a:r>
              <a:rPr lang="en-US" dirty="0"/>
              <a:t> tam </a:t>
            </a:r>
            <a:r>
              <a:rPr lang="en-US" dirty="0" err="1"/>
              <a:t>giaùc</a:t>
            </a:r>
            <a:r>
              <a:rPr lang="en-US" dirty="0"/>
              <a:t> </a:t>
            </a:r>
            <a:r>
              <a:rPr lang="en-US" dirty="0" err="1"/>
              <a:t>goàm</a:t>
            </a:r>
            <a:r>
              <a:rPr lang="en-US" dirty="0"/>
              <a:t> 4 </a:t>
            </a:r>
            <a:r>
              <a:rPr lang="en-US" dirty="0" err="1"/>
              <a:t>maët</a:t>
            </a:r>
            <a:r>
              <a:rPr lang="en-US" dirty="0"/>
              <a:t>:</a:t>
            </a:r>
          </a:p>
        </p:txBody>
      </p:sp>
      <p:sp>
        <p:nvSpPr>
          <p:cNvPr id="18" name="Title 1"/>
          <p:cNvSpPr txBox="1"/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/>
          <a:lstStyle/>
          <a:p>
            <a:pPr algn="ctr" eaLnBrk="0" hangingPunct="0">
              <a:defRPr/>
            </a:pPr>
            <a:r>
              <a:rPr lang="en-US" sz="4400" kern="0"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BÀNG QUANG </a:t>
            </a:r>
            <a:endParaRPr lang="en-US" sz="4400" kern="0" dirty="0">
              <a:effectLst>
                <a:outerShdw blurRad="38100" dist="38100" dir="2700000" algn="tl">
                  <a:srgbClr val="000000"/>
                </a:outerShdw>
              </a:effectLst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BÀNG QUANG 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8130" name="Picture 3" descr="BQ-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6512" y="2267744"/>
            <a:ext cx="3990975" cy="3467100"/>
          </a:xfrm>
        </p:spPr>
      </p:pic>
      <p:sp>
        <p:nvSpPr>
          <p:cNvPr id="502788" name="Line 4"/>
          <p:cNvSpPr>
            <a:spLocks noChangeShapeType="1"/>
          </p:cNvSpPr>
          <p:nvPr/>
        </p:nvSpPr>
        <p:spPr bwMode="auto">
          <a:xfrm flipH="1">
            <a:off x="1981200" y="3048000"/>
            <a:ext cx="2362200" cy="457200"/>
          </a:xfrm>
          <a:prstGeom prst="line">
            <a:avLst/>
          </a:prstGeom>
          <a:noFill/>
          <a:ln w="5715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2789" name="Line 5"/>
          <p:cNvSpPr>
            <a:spLocks noChangeShapeType="1"/>
          </p:cNvSpPr>
          <p:nvPr/>
        </p:nvSpPr>
        <p:spPr bwMode="auto">
          <a:xfrm flipH="1" flipV="1">
            <a:off x="2057400" y="2362200"/>
            <a:ext cx="1143000" cy="228600"/>
          </a:xfrm>
          <a:prstGeom prst="line">
            <a:avLst/>
          </a:prstGeom>
          <a:noFill/>
          <a:ln w="5715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2790" name="Line 6"/>
          <p:cNvSpPr>
            <a:spLocks noChangeShapeType="1"/>
          </p:cNvSpPr>
          <p:nvPr/>
        </p:nvSpPr>
        <p:spPr bwMode="auto">
          <a:xfrm flipV="1">
            <a:off x="6400800" y="2164702"/>
            <a:ext cx="606490" cy="730898"/>
          </a:xfrm>
          <a:prstGeom prst="line">
            <a:avLst/>
          </a:prstGeom>
          <a:ln>
            <a:tailEnd type="triangle" w="med" len="med"/>
          </a:ln>
          <a:ex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/>
          </a:p>
        </p:txBody>
      </p:sp>
      <p:sp>
        <p:nvSpPr>
          <p:cNvPr id="502791" name="Line 7"/>
          <p:cNvSpPr>
            <a:spLocks noChangeShapeType="1"/>
          </p:cNvSpPr>
          <p:nvPr/>
        </p:nvSpPr>
        <p:spPr bwMode="auto">
          <a:xfrm flipH="1">
            <a:off x="2057400" y="4038600"/>
            <a:ext cx="1981200" cy="228600"/>
          </a:xfrm>
          <a:prstGeom prst="line">
            <a:avLst/>
          </a:prstGeom>
          <a:noFill/>
          <a:ln w="5715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2792" name="Line 8"/>
          <p:cNvSpPr>
            <a:spLocks noChangeShapeType="1"/>
          </p:cNvSpPr>
          <p:nvPr/>
        </p:nvSpPr>
        <p:spPr bwMode="auto">
          <a:xfrm flipV="1">
            <a:off x="6477000" y="4572000"/>
            <a:ext cx="990600" cy="304800"/>
          </a:xfrm>
          <a:prstGeom prst="line">
            <a:avLst/>
          </a:prstGeom>
          <a:noFill/>
          <a:ln w="5715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2794" name="Rectangle 10"/>
          <p:cNvSpPr>
            <a:spLocks noChangeArrowheads="1"/>
          </p:cNvSpPr>
          <p:nvPr/>
        </p:nvSpPr>
        <p:spPr bwMode="auto">
          <a:xfrm>
            <a:off x="7543800" y="1447800"/>
            <a:ext cx="9144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TÚI CÙNG SAU</a:t>
            </a:r>
          </a:p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DOUGLAS</a:t>
            </a:r>
          </a:p>
        </p:txBody>
      </p:sp>
      <p:sp>
        <p:nvSpPr>
          <p:cNvPr id="502795" name="Rectangle 11"/>
          <p:cNvSpPr>
            <a:spLocks noChangeArrowheads="1"/>
          </p:cNvSpPr>
          <p:nvPr/>
        </p:nvSpPr>
        <p:spPr bwMode="auto">
          <a:xfrm>
            <a:off x="685800" y="2819400"/>
            <a:ext cx="9144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BÀNG QUANG</a:t>
            </a:r>
          </a:p>
        </p:txBody>
      </p:sp>
      <p:sp>
        <p:nvSpPr>
          <p:cNvPr id="502796" name="Rectangle 12"/>
          <p:cNvSpPr>
            <a:spLocks noChangeArrowheads="1"/>
          </p:cNvSpPr>
          <p:nvPr/>
        </p:nvSpPr>
        <p:spPr bwMode="auto">
          <a:xfrm>
            <a:off x="533400" y="4267200"/>
            <a:ext cx="9144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TUYẾN TIỀN LIỆT</a:t>
            </a:r>
          </a:p>
        </p:txBody>
      </p:sp>
      <p:sp>
        <p:nvSpPr>
          <p:cNvPr id="502797" name="Rectangle 13"/>
          <p:cNvSpPr>
            <a:spLocks noChangeArrowheads="1"/>
          </p:cNvSpPr>
          <p:nvPr/>
        </p:nvSpPr>
        <p:spPr bwMode="auto">
          <a:xfrm>
            <a:off x="8077199" y="4114800"/>
            <a:ext cx="381001" cy="990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TRỰC TRÀNG</a:t>
            </a:r>
          </a:p>
        </p:txBody>
      </p:sp>
      <p:sp>
        <p:nvSpPr>
          <p:cNvPr id="502798" name="Rectangle 14"/>
          <p:cNvSpPr>
            <a:spLocks noChangeArrowheads="1"/>
          </p:cNvSpPr>
          <p:nvPr/>
        </p:nvSpPr>
        <p:spPr bwMode="auto">
          <a:xfrm>
            <a:off x="533400" y="1774825"/>
            <a:ext cx="1603309" cy="815976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TÚI CÙNG TRƯỚC</a:t>
            </a:r>
          </a:p>
        </p:txBody>
      </p:sp>
      <p:sp>
        <p:nvSpPr>
          <p:cNvPr id="502799" name="Rectangle 15"/>
          <p:cNvSpPr>
            <a:spLocks noChangeArrowheads="1"/>
          </p:cNvSpPr>
          <p:nvPr/>
        </p:nvSpPr>
        <p:spPr bwMode="auto">
          <a:xfrm>
            <a:off x="762000" y="3657600"/>
            <a:ext cx="9144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XƯƠNG MU</a:t>
            </a:r>
          </a:p>
        </p:txBody>
      </p:sp>
      <p:sp>
        <p:nvSpPr>
          <p:cNvPr id="502800" name="Line 16"/>
          <p:cNvSpPr>
            <a:spLocks noChangeShapeType="1"/>
          </p:cNvSpPr>
          <p:nvPr/>
        </p:nvSpPr>
        <p:spPr bwMode="auto">
          <a:xfrm flipH="1">
            <a:off x="2209800" y="4648200"/>
            <a:ext cx="2819400" cy="457200"/>
          </a:xfrm>
          <a:prstGeom prst="line">
            <a:avLst/>
          </a:prstGeom>
          <a:noFill/>
          <a:ln w="5715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b="0" dirty="0"/>
          </a:p>
        </p:txBody>
      </p:sp>
      <p:sp>
        <p:nvSpPr>
          <p:cNvPr id="48143" name="Text Box 17"/>
          <p:cNvSpPr txBox="1">
            <a:spLocks noChangeArrowheads="1"/>
          </p:cNvSpPr>
          <p:nvPr/>
        </p:nvSpPr>
        <p:spPr bwMode="auto">
          <a:xfrm>
            <a:off x="1660525" y="1222375"/>
            <a:ext cx="40957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sz="2000">
                <a:cs typeface="Times New Roman" panose="02020603050405020304" pitchFamily="18" charset="0"/>
              </a:rPr>
              <a:t> Naèm döôùi pm, trong chaäu hoâng beù</a:t>
            </a: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02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27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2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02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027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027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502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027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027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502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027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027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502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027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027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5028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027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027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788" grpId="0" animBg="1"/>
      <p:bldP spid="502789" grpId="0" animBg="1"/>
      <p:bldP spid="502790" grpId="0" animBg="1"/>
      <p:bldP spid="502791" grpId="0" animBg="1"/>
      <p:bldP spid="502792" grpId="0" animBg="1"/>
      <p:bldP spid="502794" grpId="0"/>
      <p:bldP spid="502795" grpId="0"/>
      <p:bldP spid="502796" grpId="0"/>
      <p:bldP spid="502797" grpId="0" animBg="1"/>
      <p:bldP spid="502798" grpId="0" animBg="1"/>
      <p:bldP spid="502799" grpId="0"/>
      <p:bldP spid="50280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2" descr="C:\Users\triurologist\Documents\EasyCapture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54" b="10744"/>
          <a:stretch>
            <a:fillRect/>
          </a:stretch>
        </p:blipFill>
        <p:spPr bwMode="auto">
          <a:xfrm>
            <a:off x="1752601" y="1477624"/>
            <a:ext cx="5714999" cy="408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882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219200" y="365126"/>
            <a:ext cx="7296150" cy="549274"/>
          </a:xfrm>
        </p:spPr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NIỆU ĐẠO</a:t>
            </a:r>
          </a:p>
        </p:txBody>
      </p:sp>
      <p:pic>
        <p:nvPicPr>
          <p:cNvPr id="61443" name="Picture 3" descr="KHUNG-CHAU-NAM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8284" y="1825625"/>
            <a:ext cx="3827431" cy="4351338"/>
          </a:xfrm>
        </p:spPr>
      </p:pic>
      <p:sp>
        <p:nvSpPr>
          <p:cNvPr id="506884" name="Freeform 4"/>
          <p:cNvSpPr/>
          <p:nvPr/>
        </p:nvSpPr>
        <p:spPr bwMode="auto">
          <a:xfrm>
            <a:off x="3352800" y="4114800"/>
            <a:ext cx="1676400" cy="1905000"/>
          </a:xfrm>
          <a:custGeom>
            <a:avLst/>
            <a:gdLst>
              <a:gd name="T0" fmla="*/ 0 w 1056"/>
              <a:gd name="T1" fmla="*/ 2147483647 h 1200"/>
              <a:gd name="T2" fmla="*/ 2147483647 w 1056"/>
              <a:gd name="T3" fmla="*/ 2147483647 h 1200"/>
              <a:gd name="T4" fmla="*/ 2147483647 w 1056"/>
              <a:gd name="T5" fmla="*/ 2147483647 h 1200"/>
              <a:gd name="T6" fmla="*/ 2147483647 w 1056"/>
              <a:gd name="T7" fmla="*/ 2147483647 h 1200"/>
              <a:gd name="T8" fmla="*/ 2147483647 w 1056"/>
              <a:gd name="T9" fmla="*/ 2147483647 h 1200"/>
              <a:gd name="T10" fmla="*/ 2147483647 w 1056"/>
              <a:gd name="T11" fmla="*/ 2147483647 h 1200"/>
              <a:gd name="T12" fmla="*/ 2147483647 w 1056"/>
              <a:gd name="T13" fmla="*/ 2147483647 h 1200"/>
              <a:gd name="T14" fmla="*/ 2147483647 w 1056"/>
              <a:gd name="T15" fmla="*/ 2147483647 h 1200"/>
              <a:gd name="T16" fmla="*/ 2147483647 w 1056"/>
              <a:gd name="T17" fmla="*/ 2147483647 h 1200"/>
              <a:gd name="T18" fmla="*/ 2147483647 w 1056"/>
              <a:gd name="T19" fmla="*/ 2147483647 h 1200"/>
              <a:gd name="T20" fmla="*/ 2147483647 w 1056"/>
              <a:gd name="T21" fmla="*/ 2147483647 h 1200"/>
              <a:gd name="T22" fmla="*/ 2147483647 w 1056"/>
              <a:gd name="T23" fmla="*/ 0 h 12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056"/>
              <a:gd name="T37" fmla="*/ 0 h 1200"/>
              <a:gd name="T38" fmla="*/ 1056 w 1056"/>
              <a:gd name="T39" fmla="*/ 1200 h 1200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056" h="1200">
                <a:moveTo>
                  <a:pt x="0" y="1200"/>
                </a:moveTo>
                <a:cubicBezTo>
                  <a:pt x="36" y="1084"/>
                  <a:pt x="72" y="968"/>
                  <a:pt x="96" y="864"/>
                </a:cubicBezTo>
                <a:cubicBezTo>
                  <a:pt x="120" y="760"/>
                  <a:pt x="112" y="648"/>
                  <a:pt x="144" y="576"/>
                </a:cubicBezTo>
                <a:cubicBezTo>
                  <a:pt x="176" y="504"/>
                  <a:pt x="240" y="456"/>
                  <a:pt x="288" y="432"/>
                </a:cubicBezTo>
                <a:cubicBezTo>
                  <a:pt x="336" y="408"/>
                  <a:pt x="344" y="416"/>
                  <a:pt x="432" y="432"/>
                </a:cubicBezTo>
                <a:cubicBezTo>
                  <a:pt x="520" y="448"/>
                  <a:pt x="736" y="512"/>
                  <a:pt x="816" y="528"/>
                </a:cubicBezTo>
                <a:cubicBezTo>
                  <a:pt x="896" y="544"/>
                  <a:pt x="888" y="536"/>
                  <a:pt x="912" y="528"/>
                </a:cubicBezTo>
                <a:cubicBezTo>
                  <a:pt x="936" y="520"/>
                  <a:pt x="944" y="496"/>
                  <a:pt x="960" y="480"/>
                </a:cubicBezTo>
                <a:cubicBezTo>
                  <a:pt x="976" y="464"/>
                  <a:pt x="1000" y="456"/>
                  <a:pt x="1008" y="432"/>
                </a:cubicBezTo>
                <a:cubicBezTo>
                  <a:pt x="1016" y="408"/>
                  <a:pt x="1000" y="376"/>
                  <a:pt x="1008" y="336"/>
                </a:cubicBezTo>
                <a:cubicBezTo>
                  <a:pt x="1016" y="296"/>
                  <a:pt x="1056" y="248"/>
                  <a:pt x="1056" y="192"/>
                </a:cubicBezTo>
                <a:cubicBezTo>
                  <a:pt x="1056" y="136"/>
                  <a:pt x="1016" y="32"/>
                  <a:pt x="1008" y="0"/>
                </a:cubicBezTo>
              </a:path>
            </a:pathLst>
          </a:custGeom>
          <a:noFill/>
          <a:ln w="50800">
            <a:solidFill>
              <a:srgbClr val="FF00FF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6885" name="Line 5"/>
          <p:cNvSpPr>
            <a:spLocks noChangeShapeType="1"/>
          </p:cNvSpPr>
          <p:nvPr/>
        </p:nvSpPr>
        <p:spPr bwMode="auto">
          <a:xfrm flipH="1">
            <a:off x="2209800" y="5029200"/>
            <a:ext cx="13716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06886" name="Rectangle 6"/>
          <p:cNvSpPr>
            <a:spLocks noChangeArrowheads="1"/>
          </p:cNvSpPr>
          <p:nvPr/>
        </p:nvSpPr>
        <p:spPr bwMode="auto">
          <a:xfrm>
            <a:off x="838199" y="4800600"/>
            <a:ext cx="105808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NIỆU ĐẠO NAM</a:t>
            </a:r>
          </a:p>
          <a:p>
            <a:pPr algn="ctr" eaLnBrk="0" hangingPunct="0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 cm</a:t>
            </a:r>
          </a:p>
        </p:txBody>
      </p:sp>
      <p:sp>
        <p:nvSpPr>
          <p:cNvPr id="61447" name="Rectangle 9"/>
          <p:cNvSpPr>
            <a:spLocks noChangeArrowheads="1"/>
          </p:cNvSpPr>
          <p:nvPr/>
        </p:nvSpPr>
        <p:spPr bwMode="auto">
          <a:xfrm>
            <a:off x="762000" y="1066800"/>
            <a:ext cx="19812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hangingPunct="0"/>
            <a:r>
              <a:rPr lang="en-US" b="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NIỆU ĐẠO NAM:</a:t>
            </a: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06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068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068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2000"/>
                                        <p:tgtEl>
                                          <p:spTgt spid="506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6884" grpId="0" animBg="1"/>
      <p:bldP spid="506885" grpId="0" animBg="1"/>
      <p:bldP spid="50688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52401"/>
            <a:ext cx="3352800" cy="685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400" b="1" dirty="0" smtClean="0"/>
              <a:t>MỤC TIÊU</a:t>
            </a:r>
            <a:endParaRPr lang="en-US" sz="2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458200" cy="1828800"/>
          </a:xfrm>
        </p:spPr>
        <p:txBody>
          <a:bodyPr/>
          <a:lstStyle/>
          <a:p>
            <a:pPr>
              <a:buFont typeface="Wingdings" panose="05000000000000000000" pitchFamily="2" charset="2"/>
              <a:buNone/>
              <a:defRPr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Kể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niệu.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tả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niệu.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bày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 năng sinh lý ở thận.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None/>
              <a:defRPr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28800" y="3276599"/>
            <a:ext cx="6019800" cy="137160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buFont typeface="Wingdings" panose="05000000000000000000" pitchFamily="2" charset="2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GIẢI PHẪU THẬN – TIẾT NIỆU</a:t>
            </a:r>
          </a:p>
        </p:txBody>
      </p:sp>
    </p:spTree>
  </p:cSld>
  <p:clrMapOvr>
    <a:masterClrMapping/>
  </p:clrMapOvr>
  <p:transition spd="med">
    <p:blinds dir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NIỆU ĐẠO NAM</a:t>
            </a:r>
          </a:p>
        </p:txBody>
      </p:sp>
      <p:pic>
        <p:nvPicPr>
          <p:cNvPr id="64514" name="Picture 3" descr="KHUNG-CHAU-NAM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276600" y="762000"/>
            <a:ext cx="5049838" cy="6096000"/>
          </a:xfrm>
        </p:spPr>
      </p:pic>
      <p:sp>
        <p:nvSpPr>
          <p:cNvPr id="64515" name="Rectangle 7"/>
          <p:cNvSpPr>
            <a:spLocks noChangeArrowheads="1"/>
          </p:cNvSpPr>
          <p:nvPr/>
        </p:nvSpPr>
        <p:spPr bwMode="auto">
          <a:xfrm>
            <a:off x="838200" y="1208088"/>
            <a:ext cx="1900238" cy="696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hangingPunct="0"/>
            <a:r>
              <a:rPr lang="en-US" b="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NIỆU ĐẠO NAM:</a:t>
            </a:r>
          </a:p>
        </p:txBody>
      </p:sp>
      <p:sp>
        <p:nvSpPr>
          <p:cNvPr id="570376" name="Text Box 8"/>
          <p:cNvSpPr txBox="1">
            <a:spLocks noChangeArrowheads="1"/>
          </p:cNvSpPr>
          <p:nvPr/>
        </p:nvSpPr>
        <p:spPr bwMode="auto">
          <a:xfrm>
            <a:off x="990600" y="3276600"/>
            <a:ext cx="19669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>
                <a:cs typeface="Times New Roman" panose="02020603050405020304" pitchFamily="18" charset="0"/>
              </a:rPr>
              <a:t>Nieäu ñaïo tieàn lieät</a:t>
            </a:r>
          </a:p>
        </p:txBody>
      </p:sp>
      <p:sp>
        <p:nvSpPr>
          <p:cNvPr id="570378" name="AutoShape 10"/>
          <p:cNvSpPr/>
          <p:nvPr/>
        </p:nvSpPr>
        <p:spPr bwMode="auto">
          <a:xfrm>
            <a:off x="5486400" y="3962400"/>
            <a:ext cx="76200" cy="533400"/>
          </a:xfrm>
          <a:prstGeom prst="leftBrace">
            <a:avLst>
              <a:gd name="adj1" fmla="val 58333"/>
              <a:gd name="adj2" fmla="val 50000"/>
            </a:avLst>
          </a:prstGeom>
          <a:noFill/>
          <a:ln w="3810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0379" name="Line 11"/>
          <p:cNvSpPr>
            <a:spLocks noChangeShapeType="1"/>
          </p:cNvSpPr>
          <p:nvPr/>
        </p:nvSpPr>
        <p:spPr bwMode="auto">
          <a:xfrm>
            <a:off x="3048000" y="3505200"/>
            <a:ext cx="2438400" cy="609600"/>
          </a:xfrm>
          <a:prstGeom prst="line">
            <a:avLst/>
          </a:prstGeom>
          <a:noFill/>
          <a:ln w="381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70380" name="Text Box 12"/>
          <p:cNvSpPr txBox="1">
            <a:spLocks noChangeArrowheads="1"/>
          </p:cNvSpPr>
          <p:nvPr/>
        </p:nvSpPr>
        <p:spPr bwMode="auto">
          <a:xfrm>
            <a:off x="974725" y="4219575"/>
            <a:ext cx="17303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>
                <a:cs typeface="Times New Roman" panose="02020603050405020304" pitchFamily="18" charset="0"/>
              </a:rPr>
              <a:t>Nieäu ñaïo maøng</a:t>
            </a:r>
          </a:p>
        </p:txBody>
      </p:sp>
      <p:sp>
        <p:nvSpPr>
          <p:cNvPr id="570381" name="AutoShape 13"/>
          <p:cNvSpPr/>
          <p:nvPr/>
        </p:nvSpPr>
        <p:spPr bwMode="auto">
          <a:xfrm>
            <a:off x="5486400" y="4495800"/>
            <a:ext cx="76200" cy="152400"/>
          </a:xfrm>
          <a:prstGeom prst="leftBrace">
            <a:avLst>
              <a:gd name="adj1" fmla="val 16667"/>
              <a:gd name="adj2" fmla="val 50000"/>
            </a:avLst>
          </a:prstGeom>
          <a:noFill/>
          <a:ln w="571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0382" name="Line 14"/>
          <p:cNvSpPr>
            <a:spLocks noChangeShapeType="1"/>
          </p:cNvSpPr>
          <p:nvPr/>
        </p:nvSpPr>
        <p:spPr bwMode="auto">
          <a:xfrm>
            <a:off x="2743200" y="4419600"/>
            <a:ext cx="2743200" cy="1524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pic>
        <p:nvPicPr>
          <p:cNvPr id="570385" name="Picture 17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4648200"/>
            <a:ext cx="2057400" cy="173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0386" name="Text Box 18"/>
          <p:cNvSpPr txBox="1">
            <a:spLocks noChangeArrowheads="1"/>
          </p:cNvSpPr>
          <p:nvPr/>
        </p:nvSpPr>
        <p:spPr bwMode="auto">
          <a:xfrm>
            <a:off x="1203325" y="5514975"/>
            <a:ext cx="15351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>
                <a:cs typeface="Times New Roman" panose="02020603050405020304" pitchFamily="18" charset="0"/>
              </a:rPr>
              <a:t>Nieäu ñaïo xoáp</a:t>
            </a:r>
          </a:p>
        </p:txBody>
      </p:sp>
      <p:sp>
        <p:nvSpPr>
          <p:cNvPr id="570387" name="Line 19"/>
          <p:cNvSpPr>
            <a:spLocks noChangeShapeType="1"/>
          </p:cNvSpPr>
          <p:nvPr/>
        </p:nvSpPr>
        <p:spPr bwMode="auto">
          <a:xfrm>
            <a:off x="2743200" y="5715000"/>
            <a:ext cx="1143000" cy="0"/>
          </a:xfrm>
          <a:prstGeom prst="line">
            <a:avLst/>
          </a:prstGeom>
          <a:noFill/>
          <a:ln w="5715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70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70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70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703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703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703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03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703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703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70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70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570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0376" grpId="0"/>
      <p:bldP spid="570378" grpId="0" animBg="1"/>
      <p:bldP spid="570379" grpId="0" animBg="1"/>
      <p:bldP spid="570380" grpId="0"/>
      <p:bldP spid="570381" grpId="0" animBg="1"/>
      <p:bldP spid="570382" grpId="0" animBg="1"/>
      <p:bldP spid="570386" grpId="0"/>
      <p:bldP spid="57038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NIỆU ĐẠO NỮ</a:t>
            </a:r>
          </a:p>
        </p:txBody>
      </p:sp>
      <p:pic>
        <p:nvPicPr>
          <p:cNvPr id="71682" name="Picture 3" descr="KHUNG-CHAU-NU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758" y="1825625"/>
            <a:ext cx="4048484" cy="4351338"/>
          </a:xfrm>
        </p:spPr>
      </p:pic>
      <p:sp>
        <p:nvSpPr>
          <p:cNvPr id="71683" name="Line 4"/>
          <p:cNvSpPr>
            <a:spLocks noChangeShapeType="1"/>
          </p:cNvSpPr>
          <p:nvPr/>
        </p:nvSpPr>
        <p:spPr bwMode="auto">
          <a:xfrm flipH="1">
            <a:off x="2514600" y="4876800"/>
            <a:ext cx="2057400" cy="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1684" name="Rectangle 5"/>
          <p:cNvSpPr>
            <a:spLocks noChangeArrowheads="1"/>
          </p:cNvSpPr>
          <p:nvPr/>
        </p:nvSpPr>
        <p:spPr bwMode="auto">
          <a:xfrm>
            <a:off x="1219200" y="44196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NIỆU ĐẠO NỮ</a:t>
            </a:r>
          </a:p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4 cm</a:t>
            </a: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Content Placeholder 2"/>
          <p:cNvSpPr>
            <a:spLocks noGrp="1"/>
          </p:cNvSpPr>
          <p:nvPr>
            <p:ph idx="1"/>
          </p:nvPr>
        </p:nvSpPr>
        <p:spPr>
          <a:xfrm>
            <a:off x="0" y="2743200"/>
            <a:ext cx="9144000" cy="1219200"/>
          </a:xfrm>
        </p:spPr>
        <p:txBody>
          <a:bodyPr/>
          <a:lstStyle/>
          <a:p>
            <a:pPr algn="ctr">
              <a:buFont typeface="Wingdings" panose="05000000000000000000" pitchFamily="2" charset="2"/>
              <a:buNone/>
            </a:pPr>
            <a:r>
              <a:rPr lang="en-US" sz="4400" b="1" dirty="0" smtClean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SINH LÝ THẬN – TIẾT NIỆU</a:t>
            </a: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 NĂNG THẬN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15400" cy="4525963"/>
          </a:xfrm>
        </p:spPr>
        <p:txBody>
          <a:bodyPr/>
          <a:lstStyle/>
          <a:p>
            <a:pPr>
              <a:defRPr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Thận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có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nhiệm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vụ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tạo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nước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tiểu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đê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hiện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chức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chính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à"/>
              <a:defRPr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bài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xuất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phần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lớn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những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sản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phẩm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cuối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cùng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của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chuyển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hóa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̉</a:t>
            </a:r>
          </a:p>
          <a:p>
            <a:pPr>
              <a:buFont typeface="Wingdings" panose="05000000000000000000" pitchFamily="2" charset="2"/>
              <a:buChar char="à"/>
              <a:defRPr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điều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hòa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nồng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đô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̣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thành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phần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của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dịch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̉. </a:t>
            </a:r>
          </a:p>
          <a:p>
            <a:pPr>
              <a:defRPr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Thận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còn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vào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một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sô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́ quá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trình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nội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tiết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của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̉.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Content Placeholder 2"/>
          <p:cNvSpPr>
            <a:spLocks noGrp="1"/>
          </p:cNvSpPr>
          <p:nvPr>
            <p:ph idx="1"/>
          </p:nvPr>
        </p:nvSpPr>
        <p:spPr>
          <a:xfrm>
            <a:off x="0" y="2819400"/>
            <a:ext cx="9144000" cy="1219200"/>
          </a:xfrm>
        </p:spPr>
        <p:txBody>
          <a:bodyPr>
            <a:normAutofit lnSpcReduction="10000"/>
          </a:bodyPr>
          <a:lstStyle/>
          <a:p>
            <a:pPr algn="ctr">
              <a:buFont typeface="Wingdings" panose="05000000000000000000" pitchFamily="2" charset="2"/>
              <a:buNone/>
            </a:pPr>
            <a:r>
              <a:rPr lang="en-US" sz="44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QUÁ TRÌNH LỌC, HẤP THU VÀ BÀI TIẾT CỦA THẬN</a:t>
            </a: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Content Placeholder 2"/>
          <p:cNvSpPr>
            <a:spLocks noGrp="1"/>
          </p:cNvSpPr>
          <p:nvPr>
            <p:ph idx="1"/>
          </p:nvPr>
        </p:nvSpPr>
        <p:spPr>
          <a:xfrm>
            <a:off x="2209800" y="6019800"/>
            <a:ext cx="3657600" cy="609600"/>
          </a:xfrm>
        </p:spPr>
        <p:txBody>
          <a:bodyPr/>
          <a:lstStyle/>
          <a:p>
            <a:pPr algn="ctr">
              <a:buFont typeface="Arial" panose="020B0604020202020204" pitchFamily="34" charset="0"/>
              <a:buNone/>
              <a:defRPr/>
            </a:pP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Màng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lọc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endParaRPr lang="en-US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6803" name="Picture 2" descr="D:\My Documents\Downloads\TCẤP\TL TC YS-DD\SLÝ\màng lọc cầu thậ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68010"/>
            <a:ext cx="6629400" cy="54993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898" name="Group 8"/>
          <p:cNvGrpSpPr/>
          <p:nvPr/>
        </p:nvGrpSpPr>
        <p:grpSpPr bwMode="auto">
          <a:xfrm>
            <a:off x="1219200" y="1981200"/>
            <a:ext cx="5867400" cy="4267200"/>
            <a:chOff x="0" y="838200"/>
            <a:chExt cx="9144000" cy="5192713"/>
          </a:xfrm>
        </p:grpSpPr>
        <p:pic>
          <p:nvPicPr>
            <p:cNvPr id="80900" name="Picture 4" descr="Picture 02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838200"/>
              <a:ext cx="9144000" cy="5192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0901" name="Rectangle 2"/>
            <p:cNvSpPr>
              <a:spLocks noChangeArrowheads="1"/>
            </p:cNvSpPr>
            <p:nvPr/>
          </p:nvSpPr>
          <p:spPr bwMode="auto">
            <a:xfrm>
              <a:off x="914400" y="3581400"/>
              <a:ext cx="609600" cy="381000"/>
            </a:xfrm>
            <a:prstGeom prst="rect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</a:ln>
          </p:spPr>
          <p:txBody>
            <a:bodyPr/>
            <a:lstStyle/>
            <a:p>
              <a:pPr algn="ctr" eaLnBrk="0" hangingPunct="0"/>
              <a:r>
                <a:rPr lang="en-US"/>
                <a:t>60</a:t>
              </a:r>
            </a:p>
          </p:txBody>
        </p:sp>
        <p:sp>
          <p:nvSpPr>
            <p:cNvPr id="80902" name="Rectangle 4"/>
            <p:cNvSpPr>
              <a:spLocks noChangeArrowheads="1"/>
            </p:cNvSpPr>
            <p:nvPr/>
          </p:nvSpPr>
          <p:spPr bwMode="auto">
            <a:xfrm>
              <a:off x="2438400" y="4191000"/>
              <a:ext cx="609600" cy="381000"/>
            </a:xfrm>
            <a:prstGeom prst="rect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</a:ln>
          </p:spPr>
          <p:txBody>
            <a:bodyPr/>
            <a:lstStyle/>
            <a:p>
              <a:pPr algn="ctr" eaLnBrk="0" hangingPunct="0"/>
              <a:r>
                <a:rPr lang="en-US"/>
                <a:t>32</a:t>
              </a:r>
            </a:p>
          </p:txBody>
        </p:sp>
        <p:sp>
          <p:nvSpPr>
            <p:cNvPr id="80903" name="Rectangle 5"/>
            <p:cNvSpPr>
              <a:spLocks noChangeArrowheads="1"/>
            </p:cNvSpPr>
            <p:nvPr/>
          </p:nvSpPr>
          <p:spPr bwMode="auto">
            <a:xfrm>
              <a:off x="4038600" y="4495800"/>
              <a:ext cx="609600" cy="381000"/>
            </a:xfrm>
            <a:prstGeom prst="rect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</a:ln>
          </p:spPr>
          <p:txBody>
            <a:bodyPr/>
            <a:lstStyle/>
            <a:p>
              <a:pPr algn="ctr" eaLnBrk="0" hangingPunct="0"/>
              <a:r>
                <a:rPr lang="en-US"/>
                <a:t>18</a:t>
              </a:r>
            </a:p>
          </p:txBody>
        </p:sp>
        <p:sp>
          <p:nvSpPr>
            <p:cNvPr id="80904" name="Rectangle 6"/>
            <p:cNvSpPr>
              <a:spLocks noChangeArrowheads="1"/>
            </p:cNvSpPr>
            <p:nvPr/>
          </p:nvSpPr>
          <p:spPr bwMode="auto">
            <a:xfrm>
              <a:off x="6477000" y="3581400"/>
              <a:ext cx="609600" cy="381000"/>
            </a:xfrm>
            <a:prstGeom prst="rect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</a:ln>
          </p:spPr>
          <p:txBody>
            <a:bodyPr/>
            <a:lstStyle/>
            <a:p>
              <a:pPr algn="ctr" eaLnBrk="0" hangingPunct="0"/>
              <a:r>
                <a:rPr lang="en-US"/>
                <a:t>60</a:t>
              </a:r>
            </a:p>
          </p:txBody>
        </p:sp>
        <p:sp>
          <p:nvSpPr>
            <p:cNvPr id="80905" name="Rectangle 7"/>
            <p:cNvSpPr>
              <a:spLocks noChangeArrowheads="1"/>
            </p:cNvSpPr>
            <p:nvPr/>
          </p:nvSpPr>
          <p:spPr bwMode="auto">
            <a:xfrm>
              <a:off x="7162800" y="3962400"/>
              <a:ext cx="609600" cy="609600"/>
            </a:xfrm>
            <a:prstGeom prst="rect">
              <a:avLst/>
            </a:prstGeom>
            <a:solidFill>
              <a:schemeClr val="accent1"/>
            </a:solidFill>
            <a:ln w="9525" algn="ctr">
              <a:solidFill>
                <a:schemeClr val="tx1"/>
              </a:solidFill>
              <a:round/>
            </a:ln>
          </p:spPr>
          <p:txBody>
            <a:bodyPr/>
            <a:lstStyle/>
            <a:p>
              <a:pPr algn="ctr" eaLnBrk="0" hangingPunct="0"/>
              <a:r>
                <a:rPr lang="en-US"/>
                <a:t>32+18</a:t>
              </a:r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362200" y="0"/>
            <a:ext cx="3505200" cy="12192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 SUẤT LỌC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90600" y="1905000"/>
            <a:ext cx="2971800" cy="3352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 = 60mmHg</a:t>
            </a: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 k = 32mmHg</a:t>
            </a: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Mao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 rot="10800000" flipH="1" flipV="1">
            <a:off x="4800600" y="1905000"/>
            <a:ext cx="2895600" cy="3276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Pb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18mmHg</a:t>
            </a: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Bao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Bowman</a:t>
            </a:r>
          </a:p>
        </p:txBody>
      </p:sp>
      <p:sp>
        <p:nvSpPr>
          <p:cNvPr id="6" name="Right Arrow 5"/>
          <p:cNvSpPr/>
          <p:nvPr/>
        </p:nvSpPr>
        <p:spPr>
          <a:xfrm>
            <a:off x="3657600" y="2590800"/>
            <a:ext cx="1371600" cy="381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581400" y="3124200"/>
            <a:ext cx="228600" cy="1524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ight Arrow 7"/>
          <p:cNvSpPr/>
          <p:nvPr/>
        </p:nvSpPr>
        <p:spPr>
          <a:xfrm rot="10800000">
            <a:off x="3810000" y="3352800"/>
            <a:ext cx="1219200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14400" y="5486400"/>
            <a:ext cx="67818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 = Ph-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Pk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2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Pb</a:t>
            </a:r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=  60- 32-18= 10 mmHg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524000" y="296247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 CHẾ LỌC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371600" y="0"/>
            <a:ext cx="7467600" cy="11430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 TRÌNH LỌC Ở CẦU THẬN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4994" name="Content Placeholder 2"/>
          <p:cNvSpPr>
            <a:spLocks noGrp="1"/>
          </p:cNvSpPr>
          <p:nvPr>
            <p:ph idx="1"/>
          </p:nvPr>
        </p:nvSpPr>
        <p:spPr>
          <a:xfrm>
            <a:off x="5410200" y="990600"/>
            <a:ext cx="2514600" cy="3505200"/>
          </a:xfrm>
        </p:spPr>
        <p:txBody>
          <a:bodyPr>
            <a:normAutofit/>
          </a:bodyPr>
          <a:lstStyle/>
          <a:p>
            <a:pPr marL="50800" indent="0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ĐM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chia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ĐM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tên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ĐM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endParaRPr lang="en-US" sz="2000" dirty="0" smtClean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spcBef>
                <a:spcPct val="0"/>
              </a:spcBef>
              <a:buNone/>
            </a:pPr>
            <a:endParaRPr lang="en-US" sz="2000" dirty="0" smtClean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khỏi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lọc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lượn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gần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quai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Henle,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lượn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endParaRPr lang="en-US" sz="2000" dirty="0" smtClean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spcBef>
                <a:spcPct val="0"/>
              </a:spcBef>
              <a:buNone/>
            </a:pPr>
            <a:endParaRPr lang="en-US" sz="2000" dirty="0" smtClean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sz="2000" dirty="0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120ml/</a:t>
            </a:r>
            <a:r>
              <a:rPr lang="en-US" sz="2000" dirty="0" err="1" smtClean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phút</a:t>
            </a:r>
            <a:endParaRPr lang="en-US" sz="2000" dirty="0" smtClean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4995" name="Picture 4" descr="Picture 02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914400"/>
            <a:ext cx="4028440" cy="46482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6248400" cy="762000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 TRÌNH TÁI HẤP THU, BÀI TIẾT Ở ỐNG THẬN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676400" y="2362200"/>
            <a:ext cx="7010400" cy="2819400"/>
          </a:xfrm>
        </p:spPr>
        <p:txBody>
          <a:bodyPr>
            <a:normAutofit/>
          </a:bodyPr>
          <a:lstStyle/>
          <a:p>
            <a:pPr marL="514350" indent="-514350">
              <a:buFont typeface="Arial" panose="020B0604020202020204" pitchFamily="34" charset="0"/>
              <a:buAutoNum type="arabicPeriod"/>
              <a:defRPr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Tái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lượn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gần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Arial" panose="020B0604020202020204" pitchFamily="34" charset="0"/>
              <a:buAutoNum type="arabicPeriod"/>
              <a:defRPr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Tái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Henle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Arial" panose="020B0604020202020204" pitchFamily="34" charset="0"/>
              <a:buAutoNum type="arabicPeriod"/>
              <a:defRPr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Tái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lượn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Arial" panose="020B0604020202020204" pitchFamily="34" charset="0"/>
              <a:buAutoNum type="arabicPeriod"/>
              <a:defRPr/>
            </a:pP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Tái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Arial" panose="020B0604020202020204" pitchFamily="34" charset="0"/>
              <a:buAutoNum type="arabicPeriod"/>
              <a:defRPr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14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066800" y="-228600"/>
            <a:ext cx="7543800" cy="14319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 TIẾT NIỆU</a:t>
            </a:r>
          </a:p>
        </p:txBody>
      </p:sp>
      <p:pic>
        <p:nvPicPr>
          <p:cNvPr id="11267" name="Picture 3" descr="TH-N-1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8987" y="2472531"/>
            <a:ext cx="2462213" cy="3057525"/>
          </a:xfrm>
        </p:spPr>
      </p:pic>
      <p:sp>
        <p:nvSpPr>
          <p:cNvPr id="474116" name="Line 4"/>
          <p:cNvSpPr>
            <a:spLocks noChangeShapeType="1"/>
          </p:cNvSpPr>
          <p:nvPr/>
        </p:nvSpPr>
        <p:spPr bwMode="auto">
          <a:xfrm flipH="1">
            <a:off x="2590800" y="2895600"/>
            <a:ext cx="15240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4117" name="Line 5"/>
          <p:cNvSpPr>
            <a:spLocks noChangeShapeType="1"/>
          </p:cNvSpPr>
          <p:nvPr/>
        </p:nvSpPr>
        <p:spPr bwMode="auto">
          <a:xfrm flipH="1">
            <a:off x="2590800" y="3810000"/>
            <a:ext cx="2057400" cy="3048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4118" name="Line 6"/>
          <p:cNvSpPr>
            <a:spLocks noChangeShapeType="1"/>
          </p:cNvSpPr>
          <p:nvPr/>
        </p:nvSpPr>
        <p:spPr bwMode="auto">
          <a:xfrm flipH="1">
            <a:off x="2590800" y="5715000"/>
            <a:ext cx="24384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4119" name="Rectangle 7"/>
          <p:cNvSpPr>
            <a:spLocks noChangeArrowheads="1"/>
          </p:cNvSpPr>
          <p:nvPr/>
        </p:nvSpPr>
        <p:spPr bwMode="auto">
          <a:xfrm>
            <a:off x="1676400" y="24384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THẬN(2)</a:t>
            </a:r>
          </a:p>
        </p:txBody>
      </p:sp>
      <p:sp>
        <p:nvSpPr>
          <p:cNvPr id="474120" name="Rectangle 8"/>
          <p:cNvSpPr>
            <a:spLocks noChangeArrowheads="1"/>
          </p:cNvSpPr>
          <p:nvPr/>
        </p:nvSpPr>
        <p:spPr bwMode="auto">
          <a:xfrm>
            <a:off x="1371600" y="36576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NIỆU QUẢN(2)</a:t>
            </a:r>
          </a:p>
        </p:txBody>
      </p:sp>
      <p:sp>
        <p:nvSpPr>
          <p:cNvPr id="474121" name="Rectangle 9"/>
          <p:cNvSpPr>
            <a:spLocks noChangeArrowheads="1"/>
          </p:cNvSpPr>
          <p:nvPr/>
        </p:nvSpPr>
        <p:spPr bwMode="auto">
          <a:xfrm>
            <a:off x="1219200" y="52578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BÀNG QUANG(1)</a:t>
            </a:r>
          </a:p>
        </p:txBody>
      </p:sp>
      <p:sp>
        <p:nvSpPr>
          <p:cNvPr id="474123" name="Line 11"/>
          <p:cNvSpPr>
            <a:spLocks noChangeShapeType="1"/>
          </p:cNvSpPr>
          <p:nvPr/>
        </p:nvSpPr>
        <p:spPr bwMode="auto">
          <a:xfrm flipH="1">
            <a:off x="2667000" y="6705600"/>
            <a:ext cx="243840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4124" name="Rectangle 12"/>
          <p:cNvSpPr>
            <a:spLocks noChangeArrowheads="1"/>
          </p:cNvSpPr>
          <p:nvPr/>
        </p:nvSpPr>
        <p:spPr bwMode="auto">
          <a:xfrm>
            <a:off x="762000" y="6096000"/>
            <a:ext cx="16002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NIỆU ĐẠO(</a:t>
            </a:r>
            <a:r>
              <a:rPr lang="en-US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nam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nữ</a:t>
            </a:r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1276" name="Text Box 13"/>
          <p:cNvSpPr txBox="1">
            <a:spLocks noChangeArrowheads="1"/>
          </p:cNvSpPr>
          <p:nvPr/>
        </p:nvSpPr>
        <p:spPr bwMode="auto">
          <a:xfrm>
            <a:off x="1219200" y="914400"/>
            <a:ext cx="3124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niệu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74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4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4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74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74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4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474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74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74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74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74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74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4116" grpId="0" animBg="1"/>
      <p:bldP spid="474117" grpId="0" animBg="1"/>
      <p:bldP spid="474118" grpId="0" animBg="1"/>
      <p:bldP spid="474119" grpId="0"/>
      <p:bldP spid="474120" grpId="0"/>
      <p:bldP spid="474121" grpId="0"/>
      <p:bldP spid="474123" grpId="0" animBg="1"/>
      <p:bldP spid="47412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834" name="Picture 4" descr="http://www.dls.ym.edu.tw/ol_biology2/ultranet/nephron.gif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28800" y="2209800"/>
            <a:ext cx="5849587" cy="384972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219200" y="381000"/>
            <a:ext cx="7620000" cy="990600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QUÁ TRÌNH TÁI HẤP THU, BÀI TIẾT Ở ỐNG THẬN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838200"/>
          </a:xfrm>
        </p:spPr>
        <p:txBody>
          <a:bodyPr rtlCol="0">
            <a:normAutofit/>
          </a:bodyPr>
          <a:lstStyle/>
          <a:p>
            <a:pPr marL="514350" indent="-514350" algn="ctr" fontAlgn="auto">
              <a:spcAft>
                <a:spcPts val="0"/>
              </a:spcAft>
              <a:buFont typeface="Arial" panose="020B0604020202020204" pitchFamily="34" charset="0"/>
              <a:buAutoNum type="arabicPeriod"/>
              <a:defRPr/>
            </a:pP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Tái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lượn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gần</a:t>
            </a:r>
            <a:endParaRPr lang="en-US" sz="24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072080"/>
              </p:ext>
            </p:extLst>
          </p:nvPr>
        </p:nvGraphicFramePr>
        <p:xfrm>
          <a:off x="1447801" y="1930148"/>
          <a:ext cx="7467598" cy="2382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714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80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80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6302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Hấp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bằng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vận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chuyển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tích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cực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Hấp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bằng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khuếch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tán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Hấp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bằng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ẩm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bào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19750">
                <a:tc>
                  <a:txBody>
                    <a:bodyPr/>
                    <a:lstStyle/>
                    <a:p>
                      <a:pPr algn="just"/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Glucose </a:t>
                      </a:r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chỉ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tái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hấp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ở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ống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lượn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gần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1,8g/l)</a:t>
                      </a:r>
                    </a:p>
                    <a:p>
                      <a:pPr algn="just"/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Acid </a:t>
                      </a:r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amin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Ion Na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K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Ion </a:t>
                      </a:r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Clo</a:t>
                      </a:r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bicacbonat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25" marB="45725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Protein 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5982985"/>
              </p:ext>
            </p:extLst>
          </p:nvPr>
        </p:nvGraphicFramePr>
        <p:xfrm>
          <a:off x="1752600" y="5074920"/>
          <a:ext cx="6781800" cy="71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8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71628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65% </a:t>
                      </a:r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nước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hấp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tại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ống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lượn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gần</a:t>
                      </a:r>
                      <a:endParaRPr lang="en-US" sz="2000" dirty="0" smtClean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r>
                        <a:rPr lang="en-US" sz="200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Bài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tiết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creatinin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91160" name="Rectangle 5"/>
          <p:cNvSpPr>
            <a:spLocks noChangeArrowheads="1"/>
          </p:cNvSpPr>
          <p:nvPr/>
        </p:nvSpPr>
        <p:spPr bwMode="auto">
          <a:xfrm>
            <a:off x="0" y="6197600"/>
            <a:ext cx="89154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0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khỏi</a:t>
            </a:r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</a:t>
            </a:r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gần</a:t>
            </a:r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đẳng</a:t>
            </a:r>
            <a:r>
              <a:rPr lang="en-US" sz="20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trương</a:t>
            </a:r>
            <a:endParaRPr lang="en-US" sz="20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blinds dir="vert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0634113"/>
              </p:ext>
            </p:extLst>
          </p:nvPr>
        </p:nvGraphicFramePr>
        <p:xfrm>
          <a:off x="1295400" y="2667000"/>
          <a:ext cx="6705600" cy="2316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205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Nhánh</a:t>
                      </a:r>
                      <a:r>
                        <a:rPr lang="en-US" sz="2000" baseline="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lên</a:t>
                      </a:r>
                      <a:endParaRPr lang="en-US" sz="20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Nhánh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xuống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205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Hấp</a:t>
                      </a: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</a:t>
                      </a: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hấp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Na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2054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thấm</a:t>
                      </a:r>
                      <a:r>
                        <a:rPr lang="en-US" sz="2000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nước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Thấm</a:t>
                      </a: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dirty="0" err="1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nước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6163440"/>
              </p:ext>
            </p:extLst>
          </p:nvPr>
        </p:nvGraphicFramePr>
        <p:xfrm>
          <a:off x="1752600" y="5638800"/>
          <a:ext cx="5943600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15%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nước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hấp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tại</a:t>
                      </a:r>
                      <a:r>
                        <a:rPr lang="en-US" sz="2000" baseline="0" dirty="0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baseline="0" dirty="0" err="1" smtClean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đây</a:t>
                      </a:r>
                      <a:endParaRPr lang="en-US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066800" y="1676400"/>
            <a:ext cx="69342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514350" indent="-514350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Henle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752600" y="685800"/>
            <a:ext cx="6400800" cy="685800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QUÁ TRÌNH TÁI HẤP THU, BÀI TIẾT Ở </a:t>
            </a:r>
            <a:b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ỐNG THẬN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11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371600"/>
            <a:ext cx="5867400" cy="440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524000" y="228600"/>
            <a:ext cx="6553200" cy="838200"/>
          </a:xfrm>
        </p:spPr>
        <p:txBody>
          <a:bodyPr>
            <a:normAutofit fontScale="90000"/>
          </a:bodyPr>
          <a:lstStyle/>
          <a:p>
            <a:pPr algn="ctr">
              <a:defRPr/>
            </a:pP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 TRÌNH TÁI HẤP THU, BÀI TIẾT Ở </a:t>
            </a:r>
            <a:b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ỐNG THẬN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2057400"/>
            <a:ext cx="6477000" cy="3886200"/>
          </a:xfrm>
        </p:spPr>
        <p:txBody>
          <a:bodyPr rtlCol="0">
            <a:normAutofit/>
          </a:bodyPr>
          <a:lstStyle/>
          <a:p>
            <a:pPr marL="514350" indent="-514350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Tái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lượn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lượn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nhược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trương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auto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Na,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K,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hormon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aldosteron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10%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auto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NH3,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creatinin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pPr marL="514350" indent="-514350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Tái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lượn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endParaRPr lang="en-US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auto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nằm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vùng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tủy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trương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auto">
              <a:spcAft>
                <a:spcPts val="0"/>
              </a:spcAft>
              <a:buFont typeface="Wingdings" panose="05000000000000000000" pitchFamily="2" charset="2"/>
              <a:buChar char="Ø"/>
              <a:defRPr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Giống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ống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lượn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hormon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ADH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&gt;9%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tai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hấp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760528"/>
            <a:ext cx="6503912" cy="4786243"/>
          </a:xfrm>
        </p:spPr>
      </p:pic>
    </p:spTree>
  </p:cSld>
  <p:clrMapOvr>
    <a:masterClrMapping/>
  </p:clrMapOvr>
  <p:transition spd="med">
    <p:blinds dir="vert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371600" y="838200"/>
            <a:ext cx="7467600" cy="838200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CHỨC NĂNG ĐIỀU HÒA NỘI MÔI CỦA THẬN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19400" y="2590800"/>
            <a:ext cx="4343400" cy="1752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Góp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máu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huyết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áp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nồng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ion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02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83D805-118A-453A-A28F-37A0346A8912}" type="datetime13">
              <a:rPr lang="vi-VN" smtClean="0">
                <a:latin typeface="Arial" panose="020B0604020202020204" pitchFamily="34" charset="0"/>
              </a:rPr>
              <a:t>20:56:15</a:t>
            </a:fld>
            <a:endParaRPr lang="en-US" altLang="zh-CN" smtClean="0"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  <p:sp>
        <p:nvSpPr>
          <p:cNvPr id="12902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24200" y="6248400"/>
            <a:ext cx="2895600" cy="476250"/>
          </a:xfrm>
        </p:spPr>
        <p:txBody>
          <a:bodyPr/>
          <a:lstStyle/>
          <a:p>
            <a:pPr algn="ctr">
              <a:defRPr/>
            </a:pPr>
            <a:fld id="{03468DF9-8B11-4F8B-8D77-EF8A92CCB2B7}" type="slidenum">
              <a:rPr lang="en-US" altLang="zh-CN" smtClean="0">
                <a:latin typeface="Arial" panose="020B0604020202020204" pitchFamily="34" charset="0"/>
                <a:ea typeface="SimSun" panose="02010600030101010101" pitchFamily="2" charset="-122"/>
              </a:rPr>
              <a:t>36</a:t>
            </a:fld>
            <a:endParaRPr lang="en-US" altLang="zh-CN" smtClean="0">
              <a:latin typeface="Arial" panose="020B0604020202020204" pitchFamily="34" charset="0"/>
              <a:ea typeface="SimSun" panose="02010600030101010101" pitchFamily="2" charset="-122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4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4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4" presetClass="entr" presetSubtype="0" ac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1" name="Line 3"/>
          <p:cNvSpPr>
            <a:spLocks noChangeShapeType="1"/>
          </p:cNvSpPr>
          <p:nvPr/>
        </p:nvSpPr>
        <p:spPr bwMode="auto">
          <a:xfrm flipV="1">
            <a:off x="1066800" y="1524000"/>
            <a:ext cx="0" cy="472440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</a:ln>
          <a:scene3d>
            <a:camera prst="legacyObliqueTopLeft"/>
            <a:lightRig rig="legacyFlat3" dir="t"/>
          </a:scene3d>
          <a:sp3d extrusionH="430200" prstMaterial="legacyMatte">
            <a:bevelT w="13500" h="13500" prst="angle"/>
            <a:bevelB w="13500" h="13500" prst="angle"/>
            <a:extrusionClr>
              <a:srgbClr val="FF0000"/>
            </a:extrusionClr>
          </a:sp3d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flatTx/>
          </a:bodyPr>
          <a:lstStyle/>
          <a:p>
            <a:endParaRPr lang="en-US"/>
          </a:p>
        </p:txBody>
      </p:sp>
      <p:sp>
        <p:nvSpPr>
          <p:cNvPr id="43012" name="Line 4"/>
          <p:cNvSpPr>
            <a:spLocks noChangeShapeType="1"/>
          </p:cNvSpPr>
          <p:nvPr/>
        </p:nvSpPr>
        <p:spPr bwMode="auto">
          <a:xfrm>
            <a:off x="1066800" y="1981200"/>
            <a:ext cx="457200" cy="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3" name="Text Box 5"/>
          <p:cNvSpPr txBox="1">
            <a:spLocks noChangeArrowheads="1"/>
          </p:cNvSpPr>
          <p:nvPr/>
        </p:nvSpPr>
        <p:spPr bwMode="auto">
          <a:xfrm>
            <a:off x="1524000" y="1752600"/>
            <a:ext cx="1189038" cy="369888"/>
          </a:xfrm>
          <a:prstGeom prst="rect">
            <a:avLst/>
          </a:prstGeom>
          <a:solidFill>
            <a:schemeClr val="bg2"/>
          </a:solidFill>
          <a:ln w="38100">
            <a:solidFill>
              <a:srgbClr val="800000"/>
            </a:solidFill>
            <a:miter lim="800000"/>
          </a:ln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1- RENIN</a:t>
            </a:r>
          </a:p>
        </p:txBody>
      </p:sp>
      <p:sp>
        <p:nvSpPr>
          <p:cNvPr id="43014" name="Line 6"/>
          <p:cNvSpPr>
            <a:spLocks noChangeShapeType="1"/>
          </p:cNvSpPr>
          <p:nvPr/>
        </p:nvSpPr>
        <p:spPr bwMode="auto">
          <a:xfrm>
            <a:off x="2819400" y="1981200"/>
            <a:ext cx="381000" cy="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5" name="Text Box 7"/>
          <p:cNvSpPr txBox="1">
            <a:spLocks noChangeArrowheads="1"/>
          </p:cNvSpPr>
          <p:nvPr/>
        </p:nvSpPr>
        <p:spPr bwMode="auto">
          <a:xfrm>
            <a:off x="3276600" y="1804988"/>
            <a:ext cx="2663825" cy="369887"/>
          </a:xfrm>
          <a:prstGeom prst="rect">
            <a:avLst/>
          </a:prstGeom>
          <a:noFill/>
          <a:ln w="38100">
            <a:solidFill>
              <a:srgbClr val="8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ANGIOTENSINOGENE</a:t>
            </a:r>
          </a:p>
        </p:txBody>
      </p:sp>
      <p:sp>
        <p:nvSpPr>
          <p:cNvPr id="43016" name="Line 8"/>
          <p:cNvSpPr>
            <a:spLocks noChangeShapeType="1"/>
          </p:cNvSpPr>
          <p:nvPr/>
        </p:nvSpPr>
        <p:spPr bwMode="auto">
          <a:xfrm>
            <a:off x="6248400" y="1981200"/>
            <a:ext cx="609600" cy="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7" name="Text Box 9"/>
          <p:cNvSpPr txBox="1">
            <a:spLocks noChangeArrowheads="1"/>
          </p:cNvSpPr>
          <p:nvPr/>
        </p:nvSpPr>
        <p:spPr bwMode="auto">
          <a:xfrm>
            <a:off x="6826250" y="1752600"/>
            <a:ext cx="1971675" cy="369888"/>
          </a:xfrm>
          <a:prstGeom prst="rect">
            <a:avLst/>
          </a:prstGeom>
          <a:noFill/>
          <a:ln w="38100">
            <a:solidFill>
              <a:srgbClr val="8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dirty="0"/>
              <a:t>ANGIOTENSIN I</a:t>
            </a:r>
          </a:p>
        </p:txBody>
      </p:sp>
      <p:sp>
        <p:nvSpPr>
          <p:cNvPr id="43018" name="Line 10"/>
          <p:cNvSpPr>
            <a:spLocks noChangeShapeType="1"/>
          </p:cNvSpPr>
          <p:nvPr/>
        </p:nvSpPr>
        <p:spPr bwMode="auto">
          <a:xfrm>
            <a:off x="8077200" y="2286000"/>
            <a:ext cx="0" cy="45720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19" name="Text Box 11"/>
          <p:cNvSpPr txBox="1">
            <a:spLocks noChangeArrowheads="1"/>
          </p:cNvSpPr>
          <p:nvPr/>
        </p:nvSpPr>
        <p:spPr bwMode="auto">
          <a:xfrm>
            <a:off x="6858000" y="2895600"/>
            <a:ext cx="2062163" cy="369888"/>
          </a:xfrm>
          <a:prstGeom prst="rect">
            <a:avLst/>
          </a:prstGeom>
          <a:noFill/>
          <a:ln w="38100">
            <a:solidFill>
              <a:srgbClr val="8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ANGIOTENSIN II</a:t>
            </a:r>
          </a:p>
        </p:txBody>
      </p:sp>
      <p:sp>
        <p:nvSpPr>
          <p:cNvPr id="43020" name="Line 12"/>
          <p:cNvSpPr>
            <a:spLocks noChangeShapeType="1"/>
          </p:cNvSpPr>
          <p:nvPr/>
        </p:nvSpPr>
        <p:spPr bwMode="auto">
          <a:xfrm>
            <a:off x="6324600" y="3200400"/>
            <a:ext cx="457200" cy="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head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21" name="Text Box 13"/>
          <p:cNvSpPr txBox="1">
            <a:spLocks noChangeArrowheads="1"/>
          </p:cNvSpPr>
          <p:nvPr/>
        </p:nvSpPr>
        <p:spPr bwMode="auto">
          <a:xfrm>
            <a:off x="4933950" y="2971800"/>
            <a:ext cx="1317625" cy="369888"/>
          </a:xfrm>
          <a:prstGeom prst="rect">
            <a:avLst/>
          </a:prstGeom>
          <a:noFill/>
          <a:ln w="38100">
            <a:solidFill>
              <a:srgbClr val="8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CO MẠCH</a:t>
            </a:r>
          </a:p>
        </p:txBody>
      </p:sp>
      <p:sp>
        <p:nvSpPr>
          <p:cNvPr id="43022" name="Line 14"/>
          <p:cNvSpPr>
            <a:spLocks noChangeShapeType="1"/>
          </p:cNvSpPr>
          <p:nvPr/>
        </p:nvSpPr>
        <p:spPr bwMode="auto">
          <a:xfrm>
            <a:off x="8229600" y="3429000"/>
            <a:ext cx="0" cy="53340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23" name="Text Box 15"/>
          <p:cNvSpPr txBox="1">
            <a:spLocks noChangeArrowheads="1"/>
          </p:cNvSpPr>
          <p:nvPr/>
        </p:nvSpPr>
        <p:spPr bwMode="auto">
          <a:xfrm>
            <a:off x="7315200" y="4114800"/>
            <a:ext cx="1784350" cy="369888"/>
          </a:xfrm>
          <a:prstGeom prst="rect">
            <a:avLst/>
          </a:prstGeom>
          <a:noFill/>
          <a:ln w="38100">
            <a:solidFill>
              <a:srgbClr val="8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ALDOSTEROL</a:t>
            </a:r>
          </a:p>
        </p:txBody>
      </p:sp>
      <p:sp>
        <p:nvSpPr>
          <p:cNvPr id="43024" name="Line 16"/>
          <p:cNvSpPr>
            <a:spLocks noChangeShapeType="1"/>
          </p:cNvSpPr>
          <p:nvPr/>
        </p:nvSpPr>
        <p:spPr bwMode="auto">
          <a:xfrm flipH="1">
            <a:off x="5715000" y="3429000"/>
            <a:ext cx="0" cy="220980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28" name="Line 20"/>
          <p:cNvSpPr>
            <a:spLocks noChangeShapeType="1"/>
          </p:cNvSpPr>
          <p:nvPr/>
        </p:nvSpPr>
        <p:spPr bwMode="auto">
          <a:xfrm flipV="1">
            <a:off x="5715000" y="5638800"/>
            <a:ext cx="990600" cy="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29" name="Text Box 21"/>
          <p:cNvSpPr txBox="1">
            <a:spLocks noChangeArrowheads="1"/>
          </p:cNvSpPr>
          <p:nvPr/>
        </p:nvSpPr>
        <p:spPr bwMode="auto">
          <a:xfrm>
            <a:off x="6750050" y="5334000"/>
            <a:ext cx="2114550" cy="369888"/>
          </a:xfrm>
          <a:prstGeom prst="rect">
            <a:avLst/>
          </a:prstGeom>
          <a:noFill/>
          <a:ln w="38100">
            <a:solidFill>
              <a:srgbClr val="8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TĂNG HUYẾT AÙP</a:t>
            </a:r>
          </a:p>
        </p:txBody>
      </p:sp>
      <p:sp>
        <p:nvSpPr>
          <p:cNvPr id="43030" name="Line 22"/>
          <p:cNvSpPr>
            <a:spLocks noChangeShapeType="1"/>
          </p:cNvSpPr>
          <p:nvPr/>
        </p:nvSpPr>
        <p:spPr bwMode="auto">
          <a:xfrm>
            <a:off x="7924800" y="4648200"/>
            <a:ext cx="0" cy="60960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32" name="Text Box 24"/>
          <p:cNvSpPr txBox="1">
            <a:spLocks noChangeArrowheads="1"/>
          </p:cNvSpPr>
          <p:nvPr/>
        </p:nvSpPr>
        <p:spPr bwMode="auto">
          <a:xfrm>
            <a:off x="609600" y="6096000"/>
            <a:ext cx="1219200" cy="369332"/>
          </a:xfrm>
          <a:prstGeom prst="rect">
            <a:avLst/>
          </a:prstGeom>
          <a:solidFill>
            <a:srgbClr val="FF00FF"/>
          </a:solidFill>
          <a:ln w="9525">
            <a:solidFill>
              <a:srgbClr val="993300"/>
            </a:solidFill>
            <a:miter lim="800000"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>
                <a:latin typeface="Arial" panose="020B0604020202020204" pitchFamily="34" charset="0"/>
                <a:cs typeface="+mn-cs"/>
              </a:rPr>
              <a:t>NỘI TIẾT</a:t>
            </a:r>
          </a:p>
        </p:txBody>
      </p:sp>
      <p:sp>
        <p:nvSpPr>
          <p:cNvPr id="43033" name="Text Box 25"/>
          <p:cNvSpPr txBox="1">
            <a:spLocks noChangeArrowheads="1"/>
          </p:cNvSpPr>
          <p:nvPr/>
        </p:nvSpPr>
        <p:spPr bwMode="auto">
          <a:xfrm>
            <a:off x="457200" y="914400"/>
            <a:ext cx="1709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dirty="0"/>
              <a:t>CHỨC NĂNG</a:t>
            </a:r>
            <a:r>
              <a:rPr lang="en-US" u="sng" dirty="0"/>
              <a:t>:</a:t>
            </a:r>
          </a:p>
        </p:txBody>
      </p:sp>
      <p:sp>
        <p:nvSpPr>
          <p:cNvPr id="43034" name="Line 26"/>
          <p:cNvSpPr>
            <a:spLocks noChangeShapeType="1"/>
          </p:cNvSpPr>
          <p:nvPr/>
        </p:nvSpPr>
        <p:spPr bwMode="auto">
          <a:xfrm>
            <a:off x="1066800" y="2795588"/>
            <a:ext cx="457200" cy="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35" name="Text Box 27"/>
          <p:cNvSpPr txBox="1">
            <a:spLocks noChangeArrowheads="1"/>
          </p:cNvSpPr>
          <p:nvPr/>
        </p:nvSpPr>
        <p:spPr bwMode="auto">
          <a:xfrm>
            <a:off x="1600200" y="2566988"/>
            <a:ext cx="2579688" cy="369887"/>
          </a:xfrm>
          <a:prstGeom prst="rect">
            <a:avLst/>
          </a:prstGeom>
          <a:solidFill>
            <a:schemeClr val="bg2"/>
          </a:solidFill>
          <a:ln w="38100">
            <a:solidFill>
              <a:schemeClr val="bg2"/>
            </a:solidFill>
            <a:miter lim="800000"/>
          </a:ln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2- ERYTHROPOIETIN</a:t>
            </a:r>
          </a:p>
        </p:txBody>
      </p:sp>
      <p:sp>
        <p:nvSpPr>
          <p:cNvPr id="43036" name="Line 28"/>
          <p:cNvSpPr>
            <a:spLocks noChangeShapeType="1"/>
          </p:cNvSpPr>
          <p:nvPr/>
        </p:nvSpPr>
        <p:spPr bwMode="auto">
          <a:xfrm>
            <a:off x="2057400" y="3048000"/>
            <a:ext cx="0" cy="38100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37" name="Text Box 29"/>
          <p:cNvSpPr txBox="1">
            <a:spLocks noChangeArrowheads="1"/>
          </p:cNvSpPr>
          <p:nvPr/>
        </p:nvSpPr>
        <p:spPr bwMode="auto">
          <a:xfrm>
            <a:off x="1295400" y="3505200"/>
            <a:ext cx="1609725" cy="369888"/>
          </a:xfrm>
          <a:prstGeom prst="rect">
            <a:avLst/>
          </a:prstGeom>
          <a:noFill/>
          <a:ln w="38100">
            <a:solidFill>
              <a:srgbClr val="8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TỦY XƯƠNG</a:t>
            </a:r>
          </a:p>
        </p:txBody>
      </p:sp>
      <p:sp>
        <p:nvSpPr>
          <p:cNvPr id="43038" name="Line 30"/>
          <p:cNvSpPr>
            <a:spLocks noChangeShapeType="1"/>
          </p:cNvSpPr>
          <p:nvPr/>
        </p:nvSpPr>
        <p:spPr bwMode="auto">
          <a:xfrm>
            <a:off x="2971800" y="3733800"/>
            <a:ext cx="381000" cy="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39" name="Text Box 31"/>
          <p:cNvSpPr txBox="1">
            <a:spLocks noChangeArrowheads="1"/>
          </p:cNvSpPr>
          <p:nvPr/>
        </p:nvSpPr>
        <p:spPr bwMode="auto">
          <a:xfrm>
            <a:off x="3352800" y="3557588"/>
            <a:ext cx="1457325" cy="369887"/>
          </a:xfrm>
          <a:prstGeom prst="rect">
            <a:avLst/>
          </a:prstGeom>
          <a:noFill/>
          <a:ln w="38100">
            <a:solidFill>
              <a:srgbClr val="8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HỒNG CẦU</a:t>
            </a:r>
          </a:p>
        </p:txBody>
      </p:sp>
      <p:sp>
        <p:nvSpPr>
          <p:cNvPr id="43040" name="Line 32"/>
          <p:cNvSpPr>
            <a:spLocks noChangeShapeType="1"/>
          </p:cNvSpPr>
          <p:nvPr/>
        </p:nvSpPr>
        <p:spPr bwMode="auto">
          <a:xfrm>
            <a:off x="1066800" y="4776788"/>
            <a:ext cx="457200" cy="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41" name="Text Box 33"/>
          <p:cNvSpPr txBox="1">
            <a:spLocks noChangeArrowheads="1"/>
          </p:cNvSpPr>
          <p:nvPr/>
        </p:nvSpPr>
        <p:spPr bwMode="auto">
          <a:xfrm>
            <a:off x="1600200" y="4548188"/>
            <a:ext cx="3641725" cy="369887"/>
          </a:xfrm>
          <a:prstGeom prst="rect">
            <a:avLst/>
          </a:prstGeom>
          <a:solidFill>
            <a:schemeClr val="bg2"/>
          </a:solidFill>
          <a:ln w="38100">
            <a:solidFill>
              <a:srgbClr val="003300"/>
            </a:solidFill>
            <a:miter lim="800000"/>
          </a:ln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3- 1,25 HYDROXYCALCIFEROL</a:t>
            </a:r>
          </a:p>
        </p:txBody>
      </p:sp>
      <p:sp>
        <p:nvSpPr>
          <p:cNvPr id="43042" name="Text Box 34"/>
          <p:cNvSpPr txBox="1">
            <a:spLocks noChangeArrowheads="1"/>
          </p:cNvSpPr>
          <p:nvPr/>
        </p:nvSpPr>
        <p:spPr bwMode="auto">
          <a:xfrm>
            <a:off x="1447800" y="5486400"/>
            <a:ext cx="939800" cy="369888"/>
          </a:xfrm>
          <a:prstGeom prst="rect">
            <a:avLst/>
          </a:prstGeom>
          <a:noFill/>
          <a:ln w="38100">
            <a:solidFill>
              <a:srgbClr val="8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CALCI</a:t>
            </a:r>
          </a:p>
        </p:txBody>
      </p:sp>
      <p:sp>
        <p:nvSpPr>
          <p:cNvPr id="43043" name="Text Box 35"/>
          <p:cNvSpPr txBox="1">
            <a:spLocks noChangeArrowheads="1"/>
          </p:cNvSpPr>
          <p:nvPr/>
        </p:nvSpPr>
        <p:spPr bwMode="auto">
          <a:xfrm>
            <a:off x="2590800" y="5486400"/>
            <a:ext cx="1504950" cy="369888"/>
          </a:xfrm>
          <a:prstGeom prst="rect">
            <a:avLst/>
          </a:prstGeom>
          <a:noFill/>
          <a:ln w="38100">
            <a:solidFill>
              <a:srgbClr val="8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/>
              <a:t>PHOSPHOR</a:t>
            </a:r>
          </a:p>
        </p:txBody>
      </p:sp>
      <p:sp>
        <p:nvSpPr>
          <p:cNvPr id="43044" name="Line 36"/>
          <p:cNvSpPr>
            <a:spLocks noChangeShapeType="1"/>
          </p:cNvSpPr>
          <p:nvPr/>
        </p:nvSpPr>
        <p:spPr bwMode="auto">
          <a:xfrm>
            <a:off x="2209800" y="5029200"/>
            <a:ext cx="0" cy="38100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3045" name="Line 37"/>
          <p:cNvSpPr>
            <a:spLocks noChangeShapeType="1"/>
          </p:cNvSpPr>
          <p:nvPr/>
        </p:nvSpPr>
        <p:spPr bwMode="auto">
          <a:xfrm>
            <a:off x="3352800" y="5029200"/>
            <a:ext cx="0" cy="381000"/>
          </a:xfrm>
          <a:prstGeom prst="line">
            <a:avLst/>
          </a:prstGeom>
          <a:noFill/>
          <a:ln w="63500">
            <a:solidFill>
              <a:srgbClr val="FFFF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6289" name="Rectangle 38"/>
          <p:cNvSpPr>
            <a:spLocks noChangeArrowheads="1"/>
          </p:cNvSpPr>
          <p:nvPr/>
        </p:nvSpPr>
        <p:spPr bwMode="auto">
          <a:xfrm>
            <a:off x="457200" y="-762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r>
              <a:rPr lang="en-US" sz="4400"/>
              <a:t>THẬN</a:t>
            </a: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3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3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3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3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3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3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3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3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3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43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3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43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3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43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3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43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3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43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43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43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3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43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43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43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43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43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43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43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5" dur="500"/>
                                        <p:tgtEl>
                                          <p:spTgt spid="43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43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43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11" grpId="0" animBg="1"/>
      <p:bldP spid="43012" grpId="0" animBg="1"/>
      <p:bldP spid="43013" grpId="0" animBg="1"/>
      <p:bldP spid="43014" grpId="0" animBg="1"/>
      <p:bldP spid="43015" grpId="0" animBg="1"/>
      <p:bldP spid="43016" grpId="0" animBg="1"/>
      <p:bldP spid="43017" grpId="0" animBg="1"/>
      <p:bldP spid="43018" grpId="0" animBg="1"/>
      <p:bldP spid="43019" grpId="0" animBg="1"/>
      <p:bldP spid="43020" grpId="0" animBg="1"/>
      <p:bldP spid="43021" grpId="0" animBg="1"/>
      <p:bldP spid="43022" grpId="0" animBg="1"/>
      <p:bldP spid="43023" grpId="0" animBg="1"/>
      <p:bldP spid="43024" grpId="0" animBg="1"/>
      <p:bldP spid="43028" grpId="0" animBg="1"/>
      <p:bldP spid="43029" grpId="0" animBg="1"/>
      <p:bldP spid="43030" grpId="0" animBg="1"/>
      <p:bldP spid="43032" grpId="0" animBg="1"/>
      <p:bldP spid="43033" grpId="0"/>
      <p:bldP spid="43034" grpId="0" animBg="1"/>
      <p:bldP spid="43035" grpId="0" animBg="1"/>
      <p:bldP spid="43036" grpId="0" animBg="1"/>
      <p:bldP spid="43037" grpId="0" animBg="1"/>
      <p:bldP spid="43038" grpId="0" animBg="1"/>
      <p:bldP spid="43039" grpId="0" animBg="1"/>
      <p:bldP spid="43040" grpId="0" animBg="1"/>
      <p:bldP spid="43041" grpId="0" animBg="1"/>
      <p:bldP spid="43042" grpId="0" animBg="1"/>
      <p:bldP spid="43043" grpId="0" animBg="1"/>
      <p:bldP spid="43044" grpId="0" animBg="1"/>
      <p:bldP spid="4304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7620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</a:p>
        </p:txBody>
      </p:sp>
      <p:pic>
        <p:nvPicPr>
          <p:cNvPr id="13315" name="Picture 3" descr="NQ-4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62200" y="1066800"/>
            <a:ext cx="5715000" cy="5257800"/>
          </a:xfrm>
        </p:spPr>
      </p:pic>
      <p:sp>
        <p:nvSpPr>
          <p:cNvPr id="7172" name="Line 4"/>
          <p:cNvSpPr>
            <a:spLocks noChangeShapeType="1"/>
          </p:cNvSpPr>
          <p:nvPr/>
        </p:nvSpPr>
        <p:spPr bwMode="auto">
          <a:xfrm flipH="1">
            <a:off x="2057400" y="3962400"/>
            <a:ext cx="1371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173" name="Text Box 5"/>
          <p:cNvSpPr txBox="1">
            <a:spLocks noChangeArrowheads="1"/>
          </p:cNvSpPr>
          <p:nvPr/>
        </p:nvSpPr>
        <p:spPr bwMode="auto">
          <a:xfrm>
            <a:off x="609601" y="3810000"/>
            <a:ext cx="160020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PHÚC MẠC</a:t>
            </a:r>
          </a:p>
        </p:txBody>
      </p:sp>
      <p:sp>
        <p:nvSpPr>
          <p:cNvPr id="7174" name="Text Box 6"/>
          <p:cNvSpPr txBox="1">
            <a:spLocks noChangeArrowheads="1"/>
          </p:cNvSpPr>
          <p:nvPr/>
        </p:nvSpPr>
        <p:spPr bwMode="auto">
          <a:xfrm>
            <a:off x="914400" y="914400"/>
            <a:ext cx="1219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VỊ TRÍ:</a:t>
            </a: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2" grpId="0" animBg="1"/>
      <p:bldP spid="7173" grpId="0"/>
      <p:bldP spid="717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-152400"/>
            <a:ext cx="8229600" cy="1143000"/>
          </a:xfrm>
        </p:spPr>
        <p:txBody>
          <a:bodyPr/>
          <a:lstStyle/>
          <a:p>
            <a:pPr>
              <a:defRPr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</a:p>
        </p:txBody>
      </p:sp>
      <p:pic>
        <p:nvPicPr>
          <p:cNvPr id="14339" name="Picture 3" descr="IMG_0247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32050" y="919584"/>
            <a:ext cx="4506428" cy="6008043"/>
          </a:xfrm>
        </p:spPr>
      </p:pic>
      <p:sp>
        <p:nvSpPr>
          <p:cNvPr id="8196" name="Text Box 4"/>
          <p:cNvSpPr txBox="1">
            <a:spLocks noChangeArrowheads="1"/>
          </p:cNvSpPr>
          <p:nvPr/>
        </p:nvSpPr>
        <p:spPr bwMode="auto">
          <a:xfrm rot="-3234684">
            <a:off x="2130426" y="1519237"/>
            <a:ext cx="209391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XƯƠNG SƯỜN XI</a:t>
            </a:r>
          </a:p>
        </p:txBody>
      </p:sp>
      <p:sp>
        <p:nvSpPr>
          <p:cNvPr id="8197" name="Text Box 5"/>
          <p:cNvSpPr txBox="1">
            <a:spLocks noChangeArrowheads="1"/>
          </p:cNvSpPr>
          <p:nvPr/>
        </p:nvSpPr>
        <p:spPr bwMode="auto">
          <a:xfrm>
            <a:off x="664193" y="990600"/>
            <a:ext cx="124080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VỊ TRÍ:</a:t>
            </a:r>
          </a:p>
        </p:txBody>
      </p:sp>
      <p:sp>
        <p:nvSpPr>
          <p:cNvPr id="8198" name="Text Box 6"/>
          <p:cNvSpPr txBox="1">
            <a:spLocks noChangeArrowheads="1"/>
          </p:cNvSpPr>
          <p:nvPr/>
        </p:nvSpPr>
        <p:spPr bwMode="auto">
          <a:xfrm>
            <a:off x="212724" y="2285999"/>
            <a:ext cx="221932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THẬN PHẢI: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BỜ DƯỚI X.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SƯỜN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</a:t>
            </a:r>
          </a:p>
        </p:txBody>
      </p:sp>
      <p:sp>
        <p:nvSpPr>
          <p:cNvPr id="8199" name="Text Box 7"/>
          <p:cNvSpPr txBox="1">
            <a:spLocks noChangeArrowheads="1"/>
          </p:cNvSpPr>
          <p:nvPr/>
        </p:nvSpPr>
        <p:spPr bwMode="auto">
          <a:xfrm>
            <a:off x="7162799" y="2094136"/>
            <a:ext cx="1752601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pPr algn="ctr"/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THẬN TRÁI: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BỜ TRÊN X. 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SƯỜN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</a:t>
            </a:r>
          </a:p>
        </p:txBody>
      </p:sp>
      <p:sp>
        <p:nvSpPr>
          <p:cNvPr id="8200" name="Line 8"/>
          <p:cNvSpPr>
            <a:spLocks noChangeShapeType="1"/>
          </p:cNvSpPr>
          <p:nvPr/>
        </p:nvSpPr>
        <p:spPr bwMode="auto">
          <a:xfrm flipH="1">
            <a:off x="3124200" y="3276600"/>
            <a:ext cx="76200" cy="38100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201" name="Text Box 9"/>
          <p:cNvSpPr txBox="1">
            <a:spLocks noChangeArrowheads="1"/>
          </p:cNvSpPr>
          <p:nvPr/>
        </p:nvSpPr>
        <p:spPr bwMode="auto">
          <a:xfrm>
            <a:off x="2514600" y="3200400"/>
            <a:ext cx="650875" cy="3667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cm</a:t>
            </a:r>
          </a:p>
        </p:txBody>
      </p:sp>
      <p:sp>
        <p:nvSpPr>
          <p:cNvPr id="8202" name="Text Box 10"/>
          <p:cNvSpPr txBox="1">
            <a:spLocks noChangeArrowheads="1"/>
          </p:cNvSpPr>
          <p:nvPr/>
        </p:nvSpPr>
        <p:spPr bwMode="auto">
          <a:xfrm>
            <a:off x="6107113" y="3124200"/>
            <a:ext cx="650875" cy="3667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 cm</a:t>
            </a:r>
          </a:p>
        </p:txBody>
      </p:sp>
      <p:sp>
        <p:nvSpPr>
          <p:cNvPr id="8203" name="Line 11"/>
          <p:cNvSpPr>
            <a:spLocks noChangeShapeType="1"/>
          </p:cNvSpPr>
          <p:nvPr/>
        </p:nvSpPr>
        <p:spPr bwMode="auto">
          <a:xfrm>
            <a:off x="5867400" y="3048000"/>
            <a:ext cx="76200" cy="45720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2" name="Title 1"/>
          <p:cNvSpPr txBox="1"/>
          <p:nvPr/>
        </p:nvSpPr>
        <p:spPr bwMode="auto">
          <a:xfrm>
            <a:off x="6858000" y="4191000"/>
            <a:ext cx="2286000" cy="639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anchor="ctr"/>
          <a:lstStyle/>
          <a:p>
            <a:pPr algn="ctr" eaLnBrk="0" hangingPunct="0">
              <a:defRPr/>
            </a:pPr>
            <a:r>
              <a:rPr lang="en-US" b="0" kern="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Phía</a:t>
            </a:r>
            <a:r>
              <a:rPr lang="en-US" b="0" kern="0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en-US" b="0" kern="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sau</a:t>
            </a:r>
            <a:r>
              <a:rPr lang="en-US" b="0" kern="0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en-US" b="0" kern="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rốn</a:t>
            </a:r>
            <a:r>
              <a:rPr lang="en-US" b="0" kern="0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en-US" b="0" kern="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thận</a:t>
            </a:r>
            <a:r>
              <a:rPr lang="en-US" b="0" kern="0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en-US" b="0" kern="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trái</a:t>
            </a:r>
            <a:r>
              <a:rPr lang="en-US" b="0" kern="0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en-US" b="0" kern="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ngang</a:t>
            </a:r>
            <a:r>
              <a:rPr lang="en-US" b="0" kern="0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</a:t>
            </a:r>
            <a:r>
              <a:rPr lang="en-US" b="0" kern="0" dirty="0" err="1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mức</a:t>
            </a:r>
            <a:r>
              <a:rPr lang="en-US" b="0" kern="0" dirty="0">
                <a:solidFill>
                  <a:schemeClr val="tx2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L1</a:t>
            </a: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1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8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8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7" grpId="0"/>
      <p:bldP spid="8198" grpId="0"/>
      <p:bldP spid="8199" grpId="0"/>
      <p:bldP spid="8200" grpId="0" animBg="1"/>
      <p:bldP spid="8201" grpId="0" animBg="1"/>
      <p:bldP spid="8202" grpId="0" animBg="1"/>
      <p:bldP spid="820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Rectangle 2"/>
          <p:cNvSpPr>
            <a:spLocks noGrp="1" noChangeArrowheads="1"/>
          </p:cNvSpPr>
          <p:nvPr>
            <p:ph type="title"/>
          </p:nvPr>
        </p:nvSpPr>
        <p:spPr>
          <a:xfrm>
            <a:off x="1066800" y="0"/>
            <a:ext cx="7543800" cy="1431925"/>
          </a:xfrm>
        </p:spPr>
        <p:txBody>
          <a:bodyPr/>
          <a:lstStyle/>
          <a:p>
            <a:pPr>
              <a:defRPr/>
            </a:pPr>
            <a:r>
              <a:rPr lang="en-US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</a:p>
        </p:txBody>
      </p:sp>
      <p:pic>
        <p:nvPicPr>
          <p:cNvPr id="2052" name="Picture 3" descr="TH-N-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337" y="2272506"/>
            <a:ext cx="2219325" cy="3457575"/>
          </a:xfrm>
        </p:spPr>
      </p:pic>
      <p:sp>
        <p:nvSpPr>
          <p:cNvPr id="11268" name="Line 4"/>
          <p:cNvSpPr>
            <a:spLocks noChangeShapeType="1"/>
          </p:cNvSpPr>
          <p:nvPr/>
        </p:nvSpPr>
        <p:spPr bwMode="auto">
          <a:xfrm>
            <a:off x="914400" y="3048000"/>
            <a:ext cx="4191000" cy="460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69" name="Line 5"/>
          <p:cNvSpPr>
            <a:spLocks noChangeShapeType="1"/>
          </p:cNvSpPr>
          <p:nvPr/>
        </p:nvSpPr>
        <p:spPr bwMode="auto">
          <a:xfrm>
            <a:off x="914400" y="4373563"/>
            <a:ext cx="4572000" cy="4603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70" name="Line 6"/>
          <p:cNvSpPr>
            <a:spLocks noChangeShapeType="1"/>
          </p:cNvSpPr>
          <p:nvPr/>
        </p:nvSpPr>
        <p:spPr bwMode="auto">
          <a:xfrm>
            <a:off x="914400" y="3565525"/>
            <a:ext cx="4343400" cy="460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71" name="Rectangle 7"/>
          <p:cNvSpPr>
            <a:spLocks noChangeArrowheads="1"/>
          </p:cNvSpPr>
          <p:nvPr/>
        </p:nvSpPr>
        <p:spPr bwMode="auto">
          <a:xfrm>
            <a:off x="1981200" y="23622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ĐÀI THẬN  NHỎ ( 7- 14)</a:t>
            </a:r>
          </a:p>
        </p:txBody>
      </p:sp>
      <p:sp>
        <p:nvSpPr>
          <p:cNvPr id="11272" name="Rectangle 8"/>
          <p:cNvSpPr>
            <a:spLocks noChangeArrowheads="1"/>
          </p:cNvSpPr>
          <p:nvPr/>
        </p:nvSpPr>
        <p:spPr bwMode="auto">
          <a:xfrm>
            <a:off x="1828800" y="29718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ĐÀI THẬN LỚN (3- 4)</a:t>
            </a:r>
          </a:p>
        </p:txBody>
      </p:sp>
      <p:sp>
        <p:nvSpPr>
          <p:cNvPr id="11273" name="Rectangle 9"/>
          <p:cNvSpPr>
            <a:spLocks noChangeArrowheads="1"/>
          </p:cNvSpPr>
          <p:nvPr/>
        </p:nvSpPr>
        <p:spPr bwMode="auto">
          <a:xfrm>
            <a:off x="1219200" y="38100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BỂ THẬN</a:t>
            </a:r>
          </a:p>
        </p:txBody>
      </p:sp>
      <p:sp>
        <p:nvSpPr>
          <p:cNvPr id="11274" name="Line 10"/>
          <p:cNvSpPr>
            <a:spLocks noChangeShapeType="1"/>
          </p:cNvSpPr>
          <p:nvPr/>
        </p:nvSpPr>
        <p:spPr bwMode="auto">
          <a:xfrm>
            <a:off x="914400" y="5364163"/>
            <a:ext cx="5105400" cy="4603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75" name="Rectangle 11"/>
          <p:cNvSpPr>
            <a:spLocks noChangeArrowheads="1"/>
          </p:cNvSpPr>
          <p:nvPr/>
        </p:nvSpPr>
        <p:spPr bwMode="auto">
          <a:xfrm>
            <a:off x="1295400" y="48006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NIỆU QUẢN</a:t>
            </a:r>
          </a:p>
        </p:txBody>
      </p:sp>
      <p:sp>
        <p:nvSpPr>
          <p:cNvPr id="11276" name="Line 12"/>
          <p:cNvSpPr>
            <a:spLocks noChangeShapeType="1"/>
          </p:cNvSpPr>
          <p:nvPr/>
        </p:nvSpPr>
        <p:spPr bwMode="auto">
          <a:xfrm flipH="1" flipV="1">
            <a:off x="5943600" y="2286000"/>
            <a:ext cx="27432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77" name="Line 13"/>
          <p:cNvSpPr>
            <a:spLocks noChangeShapeType="1"/>
          </p:cNvSpPr>
          <p:nvPr/>
        </p:nvSpPr>
        <p:spPr bwMode="auto">
          <a:xfrm flipH="1" flipV="1">
            <a:off x="5943600" y="3001963"/>
            <a:ext cx="2743200" cy="4603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78" name="Line 14"/>
          <p:cNvSpPr>
            <a:spLocks noChangeShapeType="1"/>
          </p:cNvSpPr>
          <p:nvPr/>
        </p:nvSpPr>
        <p:spPr bwMode="auto">
          <a:xfrm flipH="1">
            <a:off x="4724400" y="1447800"/>
            <a:ext cx="3962400" cy="46038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79" name="Rectangle 15"/>
          <p:cNvSpPr>
            <a:spLocks noChangeArrowheads="1"/>
          </p:cNvSpPr>
          <p:nvPr/>
        </p:nvSpPr>
        <p:spPr bwMode="auto">
          <a:xfrm>
            <a:off x="5334000" y="762000"/>
            <a:ext cx="22860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CỘT THẬN (BERTIN)</a:t>
            </a:r>
          </a:p>
        </p:txBody>
      </p:sp>
      <p:sp>
        <p:nvSpPr>
          <p:cNvPr id="11280" name="Rectangle 16"/>
          <p:cNvSpPr>
            <a:spLocks noChangeArrowheads="1"/>
          </p:cNvSpPr>
          <p:nvPr/>
        </p:nvSpPr>
        <p:spPr bwMode="auto">
          <a:xfrm>
            <a:off x="7239000" y="2590800"/>
            <a:ext cx="1219200" cy="381000"/>
          </a:xfrm>
          <a:prstGeom prst="rect">
            <a:avLst/>
          </a:prstGeom>
          <a:solidFill>
            <a:srgbClr val="800000">
              <a:alpha val="78038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0" hangingPunct="0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TỦY THẬN</a:t>
            </a:r>
          </a:p>
          <a:p>
            <a:pPr algn="ctr"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81" name="Rectangle 17"/>
          <p:cNvSpPr>
            <a:spLocks noChangeArrowheads="1"/>
          </p:cNvSpPr>
          <p:nvPr/>
        </p:nvSpPr>
        <p:spPr bwMode="auto">
          <a:xfrm>
            <a:off x="7315200" y="1752600"/>
            <a:ext cx="1143000" cy="457200"/>
          </a:xfrm>
          <a:prstGeom prst="rect">
            <a:avLst/>
          </a:prstGeom>
          <a:solidFill>
            <a:srgbClr val="800000">
              <a:alpha val="8313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eaLnBrk="0" hangingPunct="0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VỎ THẬN</a:t>
            </a:r>
          </a:p>
        </p:txBody>
      </p:sp>
      <p:sp>
        <p:nvSpPr>
          <p:cNvPr id="11282" name="Text Box 18"/>
          <p:cNvSpPr txBox="1">
            <a:spLocks noChangeArrowheads="1"/>
          </p:cNvSpPr>
          <p:nvPr/>
        </p:nvSpPr>
        <p:spPr bwMode="auto">
          <a:xfrm>
            <a:off x="685799" y="963613"/>
            <a:ext cx="3081340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endParaRPr lang="en-US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HÌNH THỂ TRONG:</a:t>
            </a:r>
          </a:p>
        </p:txBody>
      </p:sp>
      <p:sp>
        <p:nvSpPr>
          <p:cNvPr id="11283" name="Freeform 19"/>
          <p:cNvSpPr/>
          <p:nvPr/>
        </p:nvSpPr>
        <p:spPr bwMode="auto">
          <a:xfrm>
            <a:off x="4419600" y="2895600"/>
            <a:ext cx="1358900" cy="2286000"/>
          </a:xfrm>
          <a:custGeom>
            <a:avLst/>
            <a:gdLst>
              <a:gd name="T0" fmla="*/ 2147483647 w 856"/>
              <a:gd name="T1" fmla="*/ 2147483647 h 1440"/>
              <a:gd name="T2" fmla="*/ 2147483647 w 856"/>
              <a:gd name="T3" fmla="*/ 2147483647 h 1440"/>
              <a:gd name="T4" fmla="*/ 2147483647 w 856"/>
              <a:gd name="T5" fmla="*/ 2147483647 h 1440"/>
              <a:gd name="T6" fmla="*/ 2147483647 w 856"/>
              <a:gd name="T7" fmla="*/ 2147483647 h 1440"/>
              <a:gd name="T8" fmla="*/ 2147483647 w 856"/>
              <a:gd name="T9" fmla="*/ 2147483647 h 1440"/>
              <a:gd name="T10" fmla="*/ 2147483647 w 856"/>
              <a:gd name="T11" fmla="*/ 2147483647 h 1440"/>
              <a:gd name="T12" fmla="*/ 2147483647 w 856"/>
              <a:gd name="T13" fmla="*/ 2147483647 h 1440"/>
              <a:gd name="T14" fmla="*/ 2147483647 w 856"/>
              <a:gd name="T15" fmla="*/ 2147483647 h 1440"/>
              <a:gd name="T16" fmla="*/ 2147483647 w 856"/>
              <a:gd name="T17" fmla="*/ 2147483647 h 1440"/>
              <a:gd name="T18" fmla="*/ 2147483647 w 856"/>
              <a:gd name="T19" fmla="*/ 2147483647 h 1440"/>
              <a:gd name="T20" fmla="*/ 2147483647 w 856"/>
              <a:gd name="T21" fmla="*/ 2147483647 h 1440"/>
              <a:gd name="T22" fmla="*/ 2147483647 w 856"/>
              <a:gd name="T23" fmla="*/ 2147483647 h 1440"/>
              <a:gd name="T24" fmla="*/ 2147483647 w 856"/>
              <a:gd name="T25" fmla="*/ 2147483647 h 1440"/>
              <a:gd name="T26" fmla="*/ 2147483647 w 856"/>
              <a:gd name="T27" fmla="*/ 2147483647 h 1440"/>
              <a:gd name="T28" fmla="*/ 2147483647 w 856"/>
              <a:gd name="T29" fmla="*/ 2147483647 h 1440"/>
              <a:gd name="T30" fmla="*/ 2147483647 w 856"/>
              <a:gd name="T31" fmla="*/ 2147483647 h 1440"/>
              <a:gd name="T32" fmla="*/ 2147483647 w 856"/>
              <a:gd name="T33" fmla="*/ 2147483647 h 1440"/>
              <a:gd name="T34" fmla="*/ 2147483647 w 856"/>
              <a:gd name="T35" fmla="*/ 2147483647 h 1440"/>
              <a:gd name="T36" fmla="*/ 2147483647 w 856"/>
              <a:gd name="T37" fmla="*/ 2147483647 h 1440"/>
              <a:gd name="T38" fmla="*/ 2147483647 w 856"/>
              <a:gd name="T39" fmla="*/ 2147483647 h 1440"/>
              <a:gd name="T40" fmla="*/ 2147483647 w 856"/>
              <a:gd name="T41" fmla="*/ 2147483647 h 1440"/>
              <a:gd name="T42" fmla="*/ 2147483647 w 856"/>
              <a:gd name="T43" fmla="*/ 2147483647 h 1440"/>
              <a:gd name="T44" fmla="*/ 2147483647 w 856"/>
              <a:gd name="T45" fmla="*/ 2147483647 h 1440"/>
              <a:gd name="T46" fmla="*/ 2147483647 w 856"/>
              <a:gd name="T47" fmla="*/ 2147483647 h 1440"/>
              <a:gd name="T48" fmla="*/ 2147483647 w 856"/>
              <a:gd name="T49" fmla="*/ 2147483647 h 1440"/>
              <a:gd name="T50" fmla="*/ 2147483647 w 856"/>
              <a:gd name="T51" fmla="*/ 2147483647 h 1440"/>
              <a:gd name="T52" fmla="*/ 2147483647 w 856"/>
              <a:gd name="T53" fmla="*/ 2147483647 h 1440"/>
              <a:gd name="T54" fmla="*/ 2147483647 w 856"/>
              <a:gd name="T55" fmla="*/ 2147483647 h 1440"/>
              <a:gd name="T56" fmla="*/ 2147483647 w 856"/>
              <a:gd name="T57" fmla="*/ 2147483647 h 1440"/>
              <a:gd name="T58" fmla="*/ 2147483647 w 856"/>
              <a:gd name="T59" fmla="*/ 2147483647 h 1440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w 856"/>
              <a:gd name="T91" fmla="*/ 0 h 1440"/>
              <a:gd name="T92" fmla="*/ 856 w 856"/>
              <a:gd name="T93" fmla="*/ 1440 h 1440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T90" t="T91" r="T92" b="T93"/>
            <a:pathLst>
              <a:path w="856" h="1440">
                <a:moveTo>
                  <a:pt x="848" y="312"/>
                </a:moveTo>
                <a:cubicBezTo>
                  <a:pt x="856" y="280"/>
                  <a:pt x="760" y="200"/>
                  <a:pt x="752" y="168"/>
                </a:cubicBezTo>
                <a:cubicBezTo>
                  <a:pt x="744" y="136"/>
                  <a:pt x="816" y="120"/>
                  <a:pt x="800" y="120"/>
                </a:cubicBezTo>
                <a:cubicBezTo>
                  <a:pt x="784" y="120"/>
                  <a:pt x="696" y="160"/>
                  <a:pt x="656" y="168"/>
                </a:cubicBezTo>
                <a:cubicBezTo>
                  <a:pt x="616" y="176"/>
                  <a:pt x="584" y="192"/>
                  <a:pt x="560" y="168"/>
                </a:cubicBezTo>
                <a:cubicBezTo>
                  <a:pt x="536" y="144"/>
                  <a:pt x="536" y="40"/>
                  <a:pt x="512" y="24"/>
                </a:cubicBezTo>
                <a:cubicBezTo>
                  <a:pt x="488" y="8"/>
                  <a:pt x="440" y="72"/>
                  <a:pt x="416" y="72"/>
                </a:cubicBezTo>
                <a:cubicBezTo>
                  <a:pt x="392" y="72"/>
                  <a:pt x="376" y="0"/>
                  <a:pt x="368" y="24"/>
                </a:cubicBezTo>
                <a:cubicBezTo>
                  <a:pt x="360" y="48"/>
                  <a:pt x="384" y="184"/>
                  <a:pt x="368" y="216"/>
                </a:cubicBezTo>
                <a:cubicBezTo>
                  <a:pt x="352" y="248"/>
                  <a:pt x="304" y="224"/>
                  <a:pt x="272" y="216"/>
                </a:cubicBezTo>
                <a:cubicBezTo>
                  <a:pt x="240" y="208"/>
                  <a:pt x="192" y="160"/>
                  <a:pt x="176" y="168"/>
                </a:cubicBezTo>
                <a:cubicBezTo>
                  <a:pt x="160" y="176"/>
                  <a:pt x="192" y="248"/>
                  <a:pt x="176" y="264"/>
                </a:cubicBezTo>
                <a:cubicBezTo>
                  <a:pt x="160" y="280"/>
                  <a:pt x="104" y="240"/>
                  <a:pt x="80" y="264"/>
                </a:cubicBezTo>
                <a:cubicBezTo>
                  <a:pt x="56" y="288"/>
                  <a:pt x="40" y="360"/>
                  <a:pt x="32" y="408"/>
                </a:cubicBezTo>
                <a:cubicBezTo>
                  <a:pt x="24" y="456"/>
                  <a:pt x="0" y="496"/>
                  <a:pt x="32" y="552"/>
                </a:cubicBezTo>
                <a:cubicBezTo>
                  <a:pt x="64" y="608"/>
                  <a:pt x="184" y="696"/>
                  <a:pt x="224" y="744"/>
                </a:cubicBezTo>
                <a:cubicBezTo>
                  <a:pt x="264" y="792"/>
                  <a:pt x="280" y="808"/>
                  <a:pt x="272" y="840"/>
                </a:cubicBezTo>
                <a:cubicBezTo>
                  <a:pt x="264" y="872"/>
                  <a:pt x="160" y="936"/>
                  <a:pt x="176" y="936"/>
                </a:cubicBezTo>
                <a:cubicBezTo>
                  <a:pt x="192" y="936"/>
                  <a:pt x="312" y="832"/>
                  <a:pt x="368" y="840"/>
                </a:cubicBezTo>
                <a:cubicBezTo>
                  <a:pt x="424" y="848"/>
                  <a:pt x="504" y="952"/>
                  <a:pt x="512" y="984"/>
                </a:cubicBezTo>
                <a:cubicBezTo>
                  <a:pt x="520" y="1016"/>
                  <a:pt x="456" y="1008"/>
                  <a:pt x="416" y="1032"/>
                </a:cubicBezTo>
                <a:cubicBezTo>
                  <a:pt x="376" y="1056"/>
                  <a:pt x="280" y="1088"/>
                  <a:pt x="272" y="1128"/>
                </a:cubicBezTo>
                <a:cubicBezTo>
                  <a:pt x="264" y="1168"/>
                  <a:pt x="336" y="1232"/>
                  <a:pt x="368" y="1272"/>
                </a:cubicBezTo>
                <a:cubicBezTo>
                  <a:pt x="400" y="1312"/>
                  <a:pt x="424" y="1344"/>
                  <a:pt x="464" y="1368"/>
                </a:cubicBezTo>
                <a:cubicBezTo>
                  <a:pt x="504" y="1392"/>
                  <a:pt x="576" y="1440"/>
                  <a:pt x="608" y="1416"/>
                </a:cubicBezTo>
                <a:cubicBezTo>
                  <a:pt x="640" y="1392"/>
                  <a:pt x="624" y="1256"/>
                  <a:pt x="656" y="1224"/>
                </a:cubicBezTo>
                <a:cubicBezTo>
                  <a:pt x="688" y="1192"/>
                  <a:pt x="800" y="1344"/>
                  <a:pt x="800" y="1224"/>
                </a:cubicBezTo>
                <a:cubicBezTo>
                  <a:pt x="800" y="1104"/>
                  <a:pt x="672" y="648"/>
                  <a:pt x="656" y="504"/>
                </a:cubicBezTo>
                <a:cubicBezTo>
                  <a:pt x="640" y="360"/>
                  <a:pt x="680" y="392"/>
                  <a:pt x="704" y="360"/>
                </a:cubicBezTo>
                <a:cubicBezTo>
                  <a:pt x="728" y="328"/>
                  <a:pt x="840" y="344"/>
                  <a:pt x="848" y="312"/>
                </a:cubicBezTo>
                <a:close/>
              </a:path>
            </a:pathLst>
          </a:custGeom>
          <a:solidFill>
            <a:srgbClr val="00FF00">
              <a:alpha val="38823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284" name="Text Box 20"/>
          <p:cNvSpPr txBox="1">
            <a:spLocks noChangeArrowheads="1"/>
          </p:cNvSpPr>
          <p:nvPr/>
        </p:nvSpPr>
        <p:spPr bwMode="auto">
          <a:xfrm>
            <a:off x="914399" y="6049963"/>
            <a:ext cx="2133601" cy="400110"/>
          </a:xfrm>
          <a:prstGeom prst="rect">
            <a:avLst/>
          </a:prstGeom>
          <a:solidFill>
            <a:srgbClr val="FF6600"/>
          </a:solidFill>
          <a:ln w="9525">
            <a:noFill/>
            <a:miter lim="800000"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XOANG THẬN</a:t>
            </a:r>
          </a:p>
        </p:txBody>
      </p:sp>
      <p:sp>
        <p:nvSpPr>
          <p:cNvPr id="11285" name="Line 21"/>
          <p:cNvSpPr>
            <a:spLocks noChangeShapeType="1"/>
          </p:cNvSpPr>
          <p:nvPr/>
        </p:nvSpPr>
        <p:spPr bwMode="auto">
          <a:xfrm flipV="1">
            <a:off x="914400" y="1905000"/>
            <a:ext cx="0" cy="41148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86" name="Text Box 22"/>
          <p:cNvSpPr txBox="1">
            <a:spLocks noChangeArrowheads="1"/>
          </p:cNvSpPr>
          <p:nvPr/>
        </p:nvSpPr>
        <p:spPr bwMode="auto">
          <a:xfrm>
            <a:off x="6934200" y="5157788"/>
            <a:ext cx="2062163" cy="400050"/>
          </a:xfrm>
          <a:prstGeom prst="rect">
            <a:avLst/>
          </a:prstGeom>
          <a:solidFill>
            <a:srgbClr val="FF6600"/>
          </a:solidFill>
          <a:ln w="9525">
            <a:noFill/>
            <a:miter lim="800000"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NHU MÔ THẬN</a:t>
            </a:r>
          </a:p>
        </p:txBody>
      </p:sp>
      <p:sp>
        <p:nvSpPr>
          <p:cNvPr id="11287" name="Line 23"/>
          <p:cNvSpPr>
            <a:spLocks noChangeShapeType="1"/>
          </p:cNvSpPr>
          <p:nvPr/>
        </p:nvSpPr>
        <p:spPr bwMode="auto">
          <a:xfrm flipV="1">
            <a:off x="8686800" y="1066800"/>
            <a:ext cx="0" cy="403860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1288" name="Line 24"/>
          <p:cNvSpPr>
            <a:spLocks noChangeShapeType="1"/>
          </p:cNvSpPr>
          <p:nvPr/>
        </p:nvSpPr>
        <p:spPr bwMode="auto">
          <a:xfrm>
            <a:off x="4724400" y="1447800"/>
            <a:ext cx="0" cy="1066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050" name="Ink 25"/>
              <p14:cNvContentPartPr/>
              <p14:nvPr/>
            </p14:nvContentPartPr>
            <p14:xfrm>
              <a:off x="38307963" y="25265063"/>
              <a:ext cx="0" cy="0"/>
            </p14:xfrm>
          </p:contentPart>
        </mc:Choice>
        <mc:Fallback xmlns="">
          <p:pic>
            <p:nvPicPr>
              <p:cNvPr id="2050" name="Ink 25"/>
            </p:nvPicPr>
            <p:blipFill>
              <a:blip r:embed="rId4"/>
            </p:blipFill>
            <p:spPr>
              <a:xfrm>
                <a:off x="38307963" y="25265063"/>
                <a:ext cx="0" cy="0"/>
              </a:xfrm>
              <a:prstGeom prst="rect"/>
            </p:spPr>
          </p:pic>
        </mc:Fallback>
      </mc:AlternateContent>
    </p:spTree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11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1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1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11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1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1" dur="2000"/>
                                        <p:tgtEl>
                                          <p:spTgt spid="11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1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11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1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1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11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12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2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11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6" dur="500"/>
                                        <p:tgtEl>
                                          <p:spTgt spid="11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12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12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 animBg="1"/>
      <p:bldP spid="11269" grpId="0" animBg="1"/>
      <p:bldP spid="11270" grpId="0" animBg="1"/>
      <p:bldP spid="11271" grpId="0"/>
      <p:bldP spid="11272" grpId="0"/>
      <p:bldP spid="11273" grpId="0"/>
      <p:bldP spid="11274" grpId="0" animBg="1"/>
      <p:bldP spid="11275" grpId="0"/>
      <p:bldP spid="11276" grpId="0" animBg="1"/>
      <p:bldP spid="11277" grpId="0" animBg="1"/>
      <p:bldP spid="11278" grpId="0" animBg="1"/>
      <p:bldP spid="11279" grpId="0"/>
      <p:bldP spid="11280" grpId="0" animBg="1"/>
      <p:bldP spid="11281" grpId="0" animBg="1"/>
      <p:bldP spid="11282" grpId="0"/>
      <p:bldP spid="11283" grpId="0" animBg="1"/>
      <p:bldP spid="11284" grpId="0" animBg="1"/>
      <p:bldP spid="11285" grpId="0" animBg="1"/>
      <p:bldP spid="11286" grpId="0" animBg="1"/>
      <p:bldP spid="11287" grpId="0" animBg="1"/>
      <p:bldP spid="1128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1066800" y="-152400"/>
            <a:ext cx="7543800" cy="1431925"/>
          </a:xfrm>
        </p:spPr>
        <p:txBody>
          <a:bodyPr/>
          <a:lstStyle/>
          <a:p>
            <a:pPr eaLnBrk="1" hangingPunct="1"/>
            <a:r>
              <a:rPr lang="en-US" smtClean="0">
                <a:solidFill>
                  <a:schemeClr val="tx1"/>
                </a:solidFill>
                <a:effectLst/>
                <a:latin typeface="VNI-Times" pitchFamily="2" charset="0"/>
              </a:rPr>
              <a:t>THẬN</a:t>
            </a:r>
          </a:p>
        </p:txBody>
      </p:sp>
      <p:pic>
        <p:nvPicPr>
          <p:cNvPr id="4100" name="Picture 3" descr="TH-N-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337" y="2272506"/>
            <a:ext cx="2219325" cy="3457575"/>
          </a:xfrm>
        </p:spPr>
      </p:pic>
      <p:sp>
        <p:nvSpPr>
          <p:cNvPr id="4101" name="Text Box 7"/>
          <p:cNvSpPr txBox="1">
            <a:spLocks noChangeArrowheads="1"/>
          </p:cNvSpPr>
          <p:nvPr/>
        </p:nvSpPr>
        <p:spPr bwMode="auto">
          <a:xfrm>
            <a:off x="212725" y="963613"/>
            <a:ext cx="1308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u="sng"/>
              <a:t>CẤU TẠO:</a:t>
            </a:r>
          </a:p>
        </p:txBody>
      </p:sp>
      <p:sp>
        <p:nvSpPr>
          <p:cNvPr id="4102" name="Text Box 17"/>
          <p:cNvSpPr txBox="1">
            <a:spLocks noChangeArrowheads="1"/>
          </p:cNvSpPr>
          <p:nvPr/>
        </p:nvSpPr>
        <p:spPr bwMode="auto">
          <a:xfrm>
            <a:off x="5943600" y="1600200"/>
            <a:ext cx="16764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/>
              <a:t>PHAÀN TIEÅU</a:t>
            </a:r>
          </a:p>
          <a:p>
            <a:r>
              <a:rPr lang="en-US"/>
              <a:t> THUØY VOÛ</a:t>
            </a:r>
          </a:p>
        </p:txBody>
      </p:sp>
      <p:pic>
        <p:nvPicPr>
          <p:cNvPr id="551957" name="Picture 21"/>
          <p:cNvPicPr>
            <a:picLocks noChangeAspect="1" noChangeArrowheads="1"/>
          </p:cNvPicPr>
          <p:nvPr/>
        </p:nvPicPr>
        <p:blipFill>
          <a:blip r:embed="rId3">
            <a:lum contrast="4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209800"/>
            <a:ext cx="3794125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51958" name="Text Box 22"/>
          <p:cNvSpPr txBox="1">
            <a:spLocks noChangeArrowheads="1"/>
          </p:cNvSpPr>
          <p:nvPr/>
        </p:nvSpPr>
        <p:spPr bwMode="auto">
          <a:xfrm rot="-923166">
            <a:off x="4267200" y="2743200"/>
            <a:ext cx="1312863" cy="3667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>
                <a:solidFill>
                  <a:schemeClr val="bg2"/>
                </a:solidFill>
              </a:rPr>
              <a:t>PHAÀN TIA</a:t>
            </a:r>
          </a:p>
        </p:txBody>
      </p:sp>
      <p:sp>
        <p:nvSpPr>
          <p:cNvPr id="551960" name="Text Box 24"/>
          <p:cNvSpPr txBox="1">
            <a:spLocks noChangeArrowheads="1"/>
          </p:cNvSpPr>
          <p:nvPr/>
        </p:nvSpPr>
        <p:spPr bwMode="auto">
          <a:xfrm rot="-738396">
            <a:off x="3962400" y="1676400"/>
            <a:ext cx="15621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/>
              <a:t>PHAÀN LÖÔÏN</a:t>
            </a:r>
          </a:p>
        </p:txBody>
      </p:sp>
      <p:sp>
        <p:nvSpPr>
          <p:cNvPr id="551961" name="Line 25"/>
          <p:cNvSpPr>
            <a:spLocks noChangeShapeType="1"/>
          </p:cNvSpPr>
          <p:nvPr/>
        </p:nvSpPr>
        <p:spPr bwMode="auto">
          <a:xfrm flipH="1">
            <a:off x="1676400" y="1828800"/>
            <a:ext cx="4191000" cy="762000"/>
          </a:xfrm>
          <a:prstGeom prst="line">
            <a:avLst/>
          </a:prstGeom>
          <a:noFill/>
          <a:ln w="38100">
            <a:solidFill>
              <a:srgbClr val="FF00FF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51962" name="Line 26"/>
          <p:cNvSpPr>
            <a:spLocks noChangeShapeType="1"/>
          </p:cNvSpPr>
          <p:nvPr/>
        </p:nvSpPr>
        <p:spPr bwMode="auto">
          <a:xfrm flipH="1">
            <a:off x="1676400" y="2133600"/>
            <a:ext cx="4343400" cy="12954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08" name="AutoShape 29"/>
          <p:cNvSpPr>
            <a:spLocks noChangeArrowheads="1"/>
          </p:cNvSpPr>
          <p:nvPr/>
        </p:nvSpPr>
        <p:spPr bwMode="auto">
          <a:xfrm rot="-5780349">
            <a:off x="6384132" y="2402681"/>
            <a:ext cx="976312" cy="485775"/>
          </a:xfrm>
          <a:prstGeom prst="leftArrow">
            <a:avLst>
              <a:gd name="adj1" fmla="val 50000"/>
              <a:gd name="adj2" fmla="val 5024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eaLnBrk="0" hangingPunct="0"/>
            <a:endParaRPr lang="en-US"/>
          </a:p>
        </p:txBody>
      </p:sp>
      <p:sp>
        <p:nvSpPr>
          <p:cNvPr id="551966" name="AutoShape 30"/>
          <p:cNvSpPr>
            <a:spLocks noChangeArrowheads="1"/>
          </p:cNvSpPr>
          <p:nvPr/>
        </p:nvSpPr>
        <p:spPr bwMode="auto">
          <a:xfrm rot="-9662599">
            <a:off x="4529138" y="4033838"/>
            <a:ext cx="514350" cy="381000"/>
          </a:xfrm>
          <a:prstGeom prst="notchedRightArrow">
            <a:avLst>
              <a:gd name="adj1" fmla="val 50000"/>
              <a:gd name="adj2" fmla="val 33750"/>
            </a:avLst>
          </a:prstGeom>
          <a:solidFill>
            <a:srgbClr val="FFFF00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eaLnBrk="0" hangingPunct="0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098" name="Ink 12"/>
              <p14:cNvContentPartPr/>
              <p14:nvPr/>
            </p14:nvContentPartPr>
            <p14:xfrm>
              <a:off x="38307963" y="25265063"/>
              <a:ext cx="0" cy="0"/>
            </p14:xfrm>
          </p:contentPart>
        </mc:Choice>
        <mc:Fallback xmlns="">
          <p:pic>
            <p:nvPicPr>
              <p:cNvPr id="4098" name="Ink 12"/>
            </p:nvPicPr>
            <p:blipFill>
              <a:blip r:embed="rId5"/>
            </p:blipFill>
            <p:spPr>
              <a:xfrm>
                <a:off x="38307963" y="25265063"/>
                <a:ext cx="0" cy="0"/>
              </a:xfrm>
              <a:prstGeom prst="rect"/>
            </p:spPr>
          </p:pic>
        </mc:Fallback>
      </mc:AlternateContent>
    </p:spTree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51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51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51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51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551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551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551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51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51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551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551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551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1958" grpId="0" animBg="1"/>
      <p:bldP spid="551958" grpId="1" animBg="1"/>
      <p:bldP spid="551960" grpId="0"/>
      <p:bldP spid="551961" grpId="0" animBg="1"/>
      <p:bldP spid="551962" grpId="0" animBg="1"/>
      <p:bldP spid="551962" grpId="1" animBg="1"/>
      <p:bldP spid="551966" grpId="0" animBg="1"/>
      <p:bldP spid="551966" grpId="1" animBg="1"/>
      <p:bldP spid="551966" grpId="2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21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457200" y="-1524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</a:p>
        </p:txBody>
      </p:sp>
      <p:pic>
        <p:nvPicPr>
          <p:cNvPr id="26626" name="Picture 17" descr="than-4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191000" y="685800"/>
            <a:ext cx="3114675" cy="6172200"/>
          </a:xfrm>
        </p:spPr>
      </p:pic>
      <p:sp>
        <p:nvSpPr>
          <p:cNvPr id="478212" name="Line 4"/>
          <p:cNvSpPr>
            <a:spLocks noChangeShapeType="1"/>
          </p:cNvSpPr>
          <p:nvPr/>
        </p:nvSpPr>
        <p:spPr bwMode="auto">
          <a:xfrm flipH="1">
            <a:off x="3505200" y="2971800"/>
            <a:ext cx="1219200" cy="9144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8213" name="Line 5"/>
          <p:cNvSpPr>
            <a:spLocks noChangeShapeType="1"/>
          </p:cNvSpPr>
          <p:nvPr/>
        </p:nvSpPr>
        <p:spPr bwMode="auto">
          <a:xfrm>
            <a:off x="5029200" y="3505200"/>
            <a:ext cx="1752600" cy="4572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8214" name="Line 6"/>
          <p:cNvSpPr>
            <a:spLocks noChangeShapeType="1"/>
          </p:cNvSpPr>
          <p:nvPr/>
        </p:nvSpPr>
        <p:spPr bwMode="auto">
          <a:xfrm flipH="1">
            <a:off x="3352800" y="4800600"/>
            <a:ext cx="1447800" cy="6096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5" name="Line 7"/>
          <p:cNvSpPr>
            <a:spLocks noChangeShapeType="1"/>
          </p:cNvSpPr>
          <p:nvPr/>
        </p:nvSpPr>
        <p:spPr bwMode="auto">
          <a:xfrm flipH="1">
            <a:off x="3733800" y="2362200"/>
            <a:ext cx="990600" cy="3048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8216" name="Line 8"/>
          <p:cNvSpPr>
            <a:spLocks noChangeShapeType="1"/>
          </p:cNvSpPr>
          <p:nvPr/>
        </p:nvSpPr>
        <p:spPr bwMode="auto">
          <a:xfrm flipH="1">
            <a:off x="3657600" y="6248400"/>
            <a:ext cx="1752600" cy="1524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78217" name="Rectangle 9"/>
          <p:cNvSpPr>
            <a:spLocks noChangeArrowheads="1"/>
          </p:cNvSpPr>
          <p:nvPr/>
        </p:nvSpPr>
        <p:spPr bwMode="auto">
          <a:xfrm>
            <a:off x="1981200" y="49530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QUAI HENLÉ</a:t>
            </a:r>
          </a:p>
        </p:txBody>
      </p:sp>
      <p:sp>
        <p:nvSpPr>
          <p:cNvPr id="478218" name="Rectangle 10"/>
          <p:cNvSpPr>
            <a:spLocks noChangeArrowheads="1"/>
          </p:cNvSpPr>
          <p:nvPr/>
        </p:nvSpPr>
        <p:spPr bwMode="auto">
          <a:xfrm>
            <a:off x="1981200" y="37338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ỐNG LƯỢN GẦN</a:t>
            </a:r>
          </a:p>
        </p:txBody>
      </p:sp>
      <p:sp>
        <p:nvSpPr>
          <p:cNvPr id="478219" name="Rectangle 11"/>
          <p:cNvSpPr>
            <a:spLocks noChangeArrowheads="1"/>
          </p:cNvSpPr>
          <p:nvPr/>
        </p:nvSpPr>
        <p:spPr bwMode="auto">
          <a:xfrm>
            <a:off x="7315200" y="36576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ỐNG LƯỢN XA</a:t>
            </a:r>
          </a:p>
        </p:txBody>
      </p:sp>
      <p:sp>
        <p:nvSpPr>
          <p:cNvPr id="478221" name="Rectangle 13"/>
          <p:cNvSpPr>
            <a:spLocks noChangeArrowheads="1"/>
          </p:cNvSpPr>
          <p:nvPr/>
        </p:nvSpPr>
        <p:spPr bwMode="auto">
          <a:xfrm>
            <a:off x="2133600" y="6019800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/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ỐNG THU THẬP</a:t>
            </a:r>
          </a:p>
        </p:txBody>
      </p:sp>
      <p:sp>
        <p:nvSpPr>
          <p:cNvPr id="26637" name="Text Box 18"/>
          <p:cNvSpPr txBox="1">
            <a:spLocks noChangeArrowheads="1"/>
          </p:cNvSpPr>
          <p:nvPr/>
        </p:nvSpPr>
        <p:spPr bwMode="auto">
          <a:xfrm>
            <a:off x="762000" y="1066800"/>
            <a:ext cx="22844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CẤU TẠO VI THỂ:</a:t>
            </a:r>
          </a:p>
        </p:txBody>
      </p:sp>
      <p:sp>
        <p:nvSpPr>
          <p:cNvPr id="478227" name="Text Box 19"/>
          <p:cNvSpPr txBox="1">
            <a:spLocks noChangeArrowheads="1"/>
          </p:cNvSpPr>
          <p:nvPr/>
        </p:nvSpPr>
        <p:spPr bwMode="auto">
          <a:xfrm>
            <a:off x="2286000" y="1752600"/>
            <a:ext cx="1546225" cy="396875"/>
          </a:xfrm>
          <a:prstGeom prst="rect">
            <a:avLst/>
          </a:prstGeom>
          <a:solidFill>
            <a:schemeClr val="bg2"/>
          </a:solidFill>
          <a:ln w="9525">
            <a:noFill/>
            <a:miter lim="800000"/>
          </a:ln>
          <a:effectLst>
            <a:outerShdw dist="107763" dir="2700000" algn="ctr" rotWithShape="0">
              <a:schemeClr val="bg2">
                <a:alpha val="50000"/>
              </a:schemeClr>
            </a:outerShdw>
          </a:effectLst>
        </p:spPr>
        <p:txBody>
          <a:bodyPr>
            <a:spAutoFit/>
          </a:bodyPr>
          <a:lstStyle/>
          <a:p>
            <a:pPr eaLnBrk="0" hangingPunct="0">
              <a:defRPr/>
            </a:pPr>
            <a:r>
              <a:rPr lang="en-US" sz="2000">
                <a:latin typeface="Times New Roman" panose="02020603050405020304" pitchFamily="18" charset="0"/>
                <a:cs typeface="Times New Roman" panose="02020603050405020304" pitchFamily="18" charset="0"/>
              </a:rPr>
              <a:t>NEPHRON</a:t>
            </a:r>
          </a:p>
        </p:txBody>
      </p:sp>
      <p:sp>
        <p:nvSpPr>
          <p:cNvPr id="26639" name="Rectangle 20"/>
          <p:cNvSpPr>
            <a:spLocks noChangeArrowheads="1"/>
          </p:cNvSpPr>
          <p:nvPr/>
        </p:nvSpPr>
        <p:spPr bwMode="auto">
          <a:xfrm>
            <a:off x="5715000" y="609600"/>
            <a:ext cx="762000" cy="3124200"/>
          </a:xfrm>
          <a:prstGeom prst="rect">
            <a:avLst/>
          </a:prstGeom>
          <a:solidFill>
            <a:srgbClr val="008000">
              <a:alpha val="4588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640" name="Text Box 21"/>
          <p:cNvSpPr txBox="1">
            <a:spLocks noChangeArrowheads="1"/>
          </p:cNvSpPr>
          <p:nvPr/>
        </p:nvSpPr>
        <p:spPr bwMode="auto">
          <a:xfrm>
            <a:off x="838200" y="1752600"/>
            <a:ext cx="14160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1.000.000</a:t>
            </a:r>
          </a:p>
        </p:txBody>
      </p:sp>
      <p:sp>
        <p:nvSpPr>
          <p:cNvPr id="32785" name="Text Box 22"/>
          <p:cNvSpPr txBox="1">
            <a:spLocks noChangeArrowheads="1"/>
          </p:cNvSpPr>
          <p:nvPr/>
        </p:nvSpPr>
        <p:spPr bwMode="auto">
          <a:xfrm>
            <a:off x="1676400" y="2590800"/>
            <a:ext cx="20685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>
                <a:cs typeface="Times New Roman" panose="02020603050405020304" pitchFamily="18" charset="0"/>
              </a:rPr>
              <a:t>TIEÅU THEÅ THAÄN</a:t>
            </a:r>
          </a:p>
        </p:txBody>
      </p:sp>
      <p:sp>
        <p:nvSpPr>
          <p:cNvPr id="26642" name="AutoShape 24"/>
          <p:cNvSpPr/>
          <p:nvPr/>
        </p:nvSpPr>
        <p:spPr bwMode="auto">
          <a:xfrm>
            <a:off x="6553200" y="3962400"/>
            <a:ext cx="76200" cy="2590800"/>
          </a:xfrm>
          <a:prstGeom prst="rightBrace">
            <a:avLst>
              <a:gd name="adj1" fmla="val 283333"/>
              <a:gd name="adj2" fmla="val 50000"/>
            </a:avLst>
          </a:prstGeom>
          <a:noFill/>
          <a:ln w="571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643" name="Text Box 25"/>
          <p:cNvSpPr txBox="1">
            <a:spLocks noChangeArrowheads="1"/>
          </p:cNvSpPr>
          <p:nvPr/>
        </p:nvSpPr>
        <p:spPr bwMode="auto">
          <a:xfrm>
            <a:off x="7223125" y="2162175"/>
            <a:ext cx="12271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>
                <a:cs typeface="Times New Roman" panose="02020603050405020304" pitchFamily="18" charset="0"/>
              </a:rPr>
              <a:t>Phaàn löôïn</a:t>
            </a:r>
          </a:p>
        </p:txBody>
      </p:sp>
      <p:sp>
        <p:nvSpPr>
          <p:cNvPr id="26644" name="Text Box 26"/>
          <p:cNvSpPr txBox="1">
            <a:spLocks noChangeArrowheads="1"/>
          </p:cNvSpPr>
          <p:nvPr/>
        </p:nvSpPr>
        <p:spPr bwMode="auto">
          <a:xfrm>
            <a:off x="7070725" y="4676775"/>
            <a:ext cx="174783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>
                <a:cs typeface="Times New Roman" panose="02020603050405020304" pitchFamily="18" charset="0"/>
              </a:rPr>
              <a:t>Phaàn tia vaø caùc</a:t>
            </a:r>
          </a:p>
          <a:p>
            <a:r>
              <a:rPr lang="en-US">
                <a:cs typeface="Times New Roman" panose="02020603050405020304" pitchFamily="18" charset="0"/>
              </a:rPr>
              <a:t> oáng thu thaäp</a:t>
            </a:r>
          </a:p>
        </p:txBody>
      </p:sp>
      <p:pic>
        <p:nvPicPr>
          <p:cNvPr id="26645" name="Picture 27" descr="glomer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138" y="2895600"/>
            <a:ext cx="650875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46" name="AutoShape 28"/>
          <p:cNvSpPr/>
          <p:nvPr/>
        </p:nvSpPr>
        <p:spPr bwMode="auto">
          <a:xfrm>
            <a:off x="4114800" y="1905000"/>
            <a:ext cx="152400" cy="1752600"/>
          </a:xfrm>
          <a:prstGeom prst="leftBrace">
            <a:avLst>
              <a:gd name="adj1" fmla="val 95833"/>
              <a:gd name="adj2" fmla="val 50000"/>
            </a:avLst>
          </a:prstGeom>
          <a:noFill/>
          <a:ln w="57150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7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7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7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27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7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27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478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78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78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78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78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8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478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78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78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478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78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78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8212" grpId="0" animBg="1"/>
      <p:bldP spid="478213" grpId="0" animBg="1"/>
      <p:bldP spid="478214" grpId="0" animBg="1"/>
      <p:bldP spid="32775" grpId="0" animBg="1"/>
      <p:bldP spid="478216" grpId="0" animBg="1"/>
      <p:bldP spid="478217" grpId="0"/>
      <p:bldP spid="478218" grpId="0"/>
      <p:bldP spid="478219" grpId="0"/>
      <p:bldP spid="478221" grpId="0"/>
      <p:bldP spid="3278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25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457200" y="-1524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THẬN</a:t>
            </a:r>
          </a:p>
        </p:txBody>
      </p:sp>
      <p:pic>
        <p:nvPicPr>
          <p:cNvPr id="28675" name="Picture 3" descr="glomer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708" y="2603786"/>
            <a:ext cx="1624584" cy="2795016"/>
          </a:xfrm>
        </p:spPr>
      </p:pic>
      <p:sp>
        <p:nvSpPr>
          <p:cNvPr id="33796" name="Line 4"/>
          <p:cNvSpPr>
            <a:spLocks noChangeShapeType="1"/>
          </p:cNvSpPr>
          <p:nvPr/>
        </p:nvSpPr>
        <p:spPr bwMode="auto">
          <a:xfrm flipH="1">
            <a:off x="2743200" y="4038600"/>
            <a:ext cx="685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797" name="Line 5"/>
          <p:cNvSpPr>
            <a:spLocks noChangeShapeType="1"/>
          </p:cNvSpPr>
          <p:nvPr/>
        </p:nvSpPr>
        <p:spPr bwMode="auto">
          <a:xfrm flipH="1">
            <a:off x="2438400" y="2362200"/>
            <a:ext cx="1828800" cy="457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798" name="Line 6"/>
          <p:cNvSpPr>
            <a:spLocks noChangeShapeType="1"/>
          </p:cNvSpPr>
          <p:nvPr/>
        </p:nvSpPr>
        <p:spPr bwMode="auto">
          <a:xfrm>
            <a:off x="5562600" y="2590800"/>
            <a:ext cx="1905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8679" name="Text Box 7"/>
          <p:cNvSpPr txBox="1">
            <a:spLocks noChangeArrowheads="1"/>
          </p:cNvSpPr>
          <p:nvPr/>
        </p:nvSpPr>
        <p:spPr bwMode="auto">
          <a:xfrm>
            <a:off x="212725" y="963613"/>
            <a:ext cx="21812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u="sng">
                <a:latin typeface="Times New Roman" panose="02020603050405020304" pitchFamily="18" charset="0"/>
                <a:cs typeface="Times New Roman" panose="02020603050405020304" pitchFamily="18" charset="0"/>
              </a:rPr>
              <a:t>CẤU TẠO VI THỂ:</a:t>
            </a:r>
          </a:p>
        </p:txBody>
      </p:sp>
      <p:sp>
        <p:nvSpPr>
          <p:cNvPr id="33800" name="Text Box 8"/>
          <p:cNvSpPr txBox="1">
            <a:spLocks noChangeArrowheads="1"/>
          </p:cNvSpPr>
          <p:nvPr/>
        </p:nvSpPr>
        <p:spPr bwMode="auto">
          <a:xfrm>
            <a:off x="457200" y="3886200"/>
            <a:ext cx="22209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NANG BOWMANN</a:t>
            </a:r>
          </a:p>
        </p:txBody>
      </p:sp>
      <p:sp>
        <p:nvSpPr>
          <p:cNvPr id="33801" name="Text Box 9"/>
          <p:cNvSpPr txBox="1">
            <a:spLocks noChangeArrowheads="1"/>
          </p:cNvSpPr>
          <p:nvPr/>
        </p:nvSpPr>
        <p:spPr bwMode="auto">
          <a:xfrm>
            <a:off x="762000" y="2514600"/>
            <a:ext cx="142113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TIỂU ĐỘNG</a:t>
            </a:r>
          </a:p>
          <a:p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MẠCH VÀO</a:t>
            </a:r>
          </a:p>
        </p:txBody>
      </p:sp>
      <p:sp>
        <p:nvSpPr>
          <p:cNvPr id="33802" name="Text Box 10"/>
          <p:cNvSpPr txBox="1">
            <a:spLocks noChangeArrowheads="1"/>
          </p:cNvSpPr>
          <p:nvPr/>
        </p:nvSpPr>
        <p:spPr bwMode="auto">
          <a:xfrm>
            <a:off x="7467600" y="2133600"/>
            <a:ext cx="142113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TIỂU ĐỘNG</a:t>
            </a:r>
          </a:p>
          <a:p>
            <a:r>
              <a:rPr lang="en-US" b="0">
                <a:latin typeface="Times New Roman" panose="02020603050405020304" pitchFamily="18" charset="0"/>
                <a:cs typeface="Times New Roman" panose="02020603050405020304" pitchFamily="18" charset="0"/>
              </a:rPr>
              <a:t>MẠCH RA</a:t>
            </a:r>
          </a:p>
        </p:txBody>
      </p:sp>
      <p:sp>
        <p:nvSpPr>
          <p:cNvPr id="28683" name="Text Box 11"/>
          <p:cNvSpPr txBox="1">
            <a:spLocks noChangeArrowheads="1"/>
          </p:cNvSpPr>
          <p:nvPr/>
        </p:nvSpPr>
        <p:spPr bwMode="auto">
          <a:xfrm>
            <a:off x="3810000" y="1219200"/>
            <a:ext cx="20685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>
                <a:cs typeface="Times New Roman" panose="02020603050405020304" pitchFamily="18" charset="0"/>
              </a:rPr>
              <a:t>TIEÅU THEÅ THAÄN</a:t>
            </a:r>
          </a:p>
        </p:txBody>
      </p:sp>
      <p:sp>
        <p:nvSpPr>
          <p:cNvPr id="33805" name="Text Box 13"/>
          <p:cNvSpPr txBox="1">
            <a:spLocks noChangeArrowheads="1"/>
          </p:cNvSpPr>
          <p:nvPr/>
        </p:nvSpPr>
        <p:spPr bwMode="auto">
          <a:xfrm>
            <a:off x="6770688" y="4191000"/>
            <a:ext cx="2395537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VNI-Times" pitchFamily="2" charset="0"/>
                <a:cs typeface="Arial" panose="020B0604020202020204" pitchFamily="34" charset="0"/>
              </a:defRPr>
            </a:lvl9pPr>
          </a:lstStyle>
          <a:p>
            <a:r>
              <a:rPr lang="en-US" sz="2400">
                <a:cs typeface="Times New Roman" panose="02020603050405020304" pitchFamily="18" charset="0"/>
              </a:rPr>
              <a:t>Cuoän mao maïch</a:t>
            </a:r>
          </a:p>
        </p:txBody>
      </p:sp>
      <p:sp>
        <p:nvSpPr>
          <p:cNvPr id="33806" name="Line 15"/>
          <p:cNvSpPr>
            <a:spLocks noChangeShapeType="1"/>
          </p:cNvSpPr>
          <p:nvPr/>
        </p:nvSpPr>
        <p:spPr bwMode="auto">
          <a:xfrm flipH="1" flipV="1">
            <a:off x="4267200" y="4495800"/>
            <a:ext cx="2438400" cy="76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807" name="Line 16"/>
          <p:cNvSpPr>
            <a:spLocks noChangeShapeType="1"/>
          </p:cNvSpPr>
          <p:nvPr/>
        </p:nvSpPr>
        <p:spPr bwMode="auto">
          <a:xfrm flipH="1" flipV="1">
            <a:off x="5562600" y="3733800"/>
            <a:ext cx="1143000" cy="838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3808" name="AutoShape 17"/>
          <p:cNvSpPr>
            <a:spLocks noChangeArrowheads="1"/>
          </p:cNvSpPr>
          <p:nvPr/>
        </p:nvSpPr>
        <p:spPr bwMode="auto">
          <a:xfrm rot="1466998">
            <a:off x="3260725" y="2052638"/>
            <a:ext cx="747713" cy="231775"/>
          </a:xfrm>
          <a:prstGeom prst="notchedRightArrow">
            <a:avLst>
              <a:gd name="adj1" fmla="val 50000"/>
              <a:gd name="adj2" fmla="val 80651"/>
            </a:avLst>
          </a:prstGeom>
          <a:solidFill>
            <a:srgbClr val="FF00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809" name="AutoShape 18"/>
          <p:cNvSpPr>
            <a:spLocks noChangeArrowheads="1"/>
          </p:cNvSpPr>
          <p:nvPr/>
        </p:nvSpPr>
        <p:spPr bwMode="auto">
          <a:xfrm rot="-1829272">
            <a:off x="5588000" y="2149475"/>
            <a:ext cx="609600" cy="257175"/>
          </a:xfrm>
          <a:prstGeom prst="notchedRightArrow">
            <a:avLst>
              <a:gd name="adj1" fmla="val 50000"/>
              <a:gd name="adj2" fmla="val 59259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689" name="AutoShape 19"/>
          <p:cNvSpPr>
            <a:spLocks noChangeArrowheads="1"/>
          </p:cNvSpPr>
          <p:nvPr/>
        </p:nvSpPr>
        <p:spPr bwMode="auto">
          <a:xfrm rot="5400000">
            <a:off x="4449763" y="5913437"/>
            <a:ext cx="577850" cy="485775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5400 h 21600"/>
              <a:gd name="T14" fmla="*/ 18900 w 21600"/>
              <a:gd name="T15" fmla="*/ 162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solidFill>
            <a:srgbClr val="FFFF00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eaLnBrk="0" hangingPunct="0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8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8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8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37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7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7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8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38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8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37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7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37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38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38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38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38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38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38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37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37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37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38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38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38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38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8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38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38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38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38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38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38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38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6" grpId="0" animBg="1"/>
      <p:bldP spid="33797" grpId="0" animBg="1"/>
      <p:bldP spid="33798" grpId="0" animBg="1"/>
      <p:bldP spid="33800" grpId="0"/>
      <p:bldP spid="33801" grpId="0"/>
      <p:bldP spid="33802" grpId="0"/>
      <p:bldP spid="33805" grpId="0"/>
      <p:bldP spid="33806" grpId="0" animBg="1"/>
      <p:bldP spid="33807" grpId="0" animBg="1"/>
      <p:bldP spid="33808" grpId="0" animBg="1"/>
      <p:bldP spid="3380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</TotalTime>
  <Words>926</Words>
  <Application>Microsoft Office PowerPoint</Application>
  <PresentationFormat>On-screen Show (4:3)</PresentationFormat>
  <Paragraphs>223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SimSun</vt:lpstr>
      <vt:lpstr>Arial</vt:lpstr>
      <vt:lpstr>Calibri</vt:lpstr>
      <vt:lpstr>Calibri Light</vt:lpstr>
      <vt:lpstr>Garamond</vt:lpstr>
      <vt:lpstr>Times New Roman</vt:lpstr>
      <vt:lpstr>VNI-Times</vt:lpstr>
      <vt:lpstr>Wingdings</vt:lpstr>
      <vt:lpstr>Office Theme</vt:lpstr>
      <vt:lpstr>PowerPoint Presentation</vt:lpstr>
      <vt:lpstr>MỤC TIÊU</vt:lpstr>
      <vt:lpstr>HỆ TIẾT NIỆU</vt:lpstr>
      <vt:lpstr>THẬN</vt:lpstr>
      <vt:lpstr>THẬN</vt:lpstr>
      <vt:lpstr>THẬN</vt:lpstr>
      <vt:lpstr>THẬN</vt:lpstr>
      <vt:lpstr>THẬN</vt:lpstr>
      <vt:lpstr>THẬN</vt:lpstr>
      <vt:lpstr>THẬN</vt:lpstr>
      <vt:lpstr>THẬN</vt:lpstr>
      <vt:lpstr>NIỆU QUẢN </vt:lpstr>
      <vt:lpstr>NIỆU QUẢN </vt:lpstr>
      <vt:lpstr>NIỆU QUẢN </vt:lpstr>
      <vt:lpstr>PowerPoint Presentation</vt:lpstr>
      <vt:lpstr>PowerPoint Presentation</vt:lpstr>
      <vt:lpstr>BÀNG QUANG </vt:lpstr>
      <vt:lpstr>PowerPoint Presentation</vt:lpstr>
      <vt:lpstr>NIỆU ĐẠO</vt:lpstr>
      <vt:lpstr>NIỆU ĐẠO NAM</vt:lpstr>
      <vt:lpstr>NIỆU ĐẠO NỮ</vt:lpstr>
      <vt:lpstr>PowerPoint Presentation</vt:lpstr>
      <vt:lpstr>CHỨC NĂNG THẬN</vt:lpstr>
      <vt:lpstr>PowerPoint Presentation</vt:lpstr>
      <vt:lpstr>PowerPoint Presentation</vt:lpstr>
      <vt:lpstr>ÁP SUẤT LỌC</vt:lpstr>
      <vt:lpstr>CƠ CHẾ LỌC</vt:lpstr>
      <vt:lpstr>QUÁ TRÌNH LỌC Ở CẦU THẬN</vt:lpstr>
      <vt:lpstr>QUÁ TRÌNH TÁI HẤP THU, BÀI TIẾT Ở ỐNG THẬN</vt:lpstr>
      <vt:lpstr>PowerPoint Presentation</vt:lpstr>
      <vt:lpstr>QUÁ TRÌNH TÁI HẤP THU, BÀI TIẾT Ở ỐNG THẬN</vt:lpstr>
      <vt:lpstr>QUÁ TRÌNH TÁI HẤP THU, BÀI TIẾT Ở  ỐNG THẬN</vt:lpstr>
      <vt:lpstr>PowerPoint Presentation</vt:lpstr>
      <vt:lpstr>QUÁ TRÌNH TÁI HẤP THU, BÀI TIẾT Ở  ỐNG THẬN</vt:lpstr>
      <vt:lpstr>PowerPoint Presentation</vt:lpstr>
      <vt:lpstr>CHỨC NĂNG ĐIỀU HÒA NỘI MÔI CỦA THẬN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Ms Hai Duong</cp:lastModifiedBy>
  <cp:revision>141</cp:revision>
  <cp:lastPrinted>2113-01-01T00:00:00Z</cp:lastPrinted>
  <dcterms:created xsi:type="dcterms:W3CDTF">2006-11-30T14:41:00Z</dcterms:created>
  <dcterms:modified xsi:type="dcterms:W3CDTF">2023-05-15T14:00:50Z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4</vt:i4>
  </property>
  <property fmtid="{D5CDD505-2E9C-101B-9397-08002B2CF9AE}" pid="3" name="KSOProductBuildVer">
    <vt:lpwstr>1033-11.2.0.9052</vt:lpwstr>
  </property>
</Properties>
</file>